
<file path=[Content_Types].xml><?xml version="1.0" encoding="utf-8"?>
<Types xmlns="http://schemas.openxmlformats.org/package/2006/content-types">
  <Default Extension="emf" ContentType="image/x-emf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85" r:id="rId2"/>
    <p:sldId id="310" r:id="rId3"/>
    <p:sldId id="311" r:id="rId4"/>
    <p:sldId id="312" r:id="rId5"/>
    <p:sldId id="313" r:id="rId6"/>
    <p:sldId id="314" r:id="rId7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788C"/>
    <a:srgbClr val="44B4D0"/>
    <a:srgbClr val="15C1BF"/>
    <a:srgbClr val="FF00F8"/>
    <a:srgbClr val="399D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Inget format, inget rutnät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Inget format, tabellrutnä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4843"/>
    <p:restoredTop sz="93041"/>
  </p:normalViewPr>
  <p:slideViewPr>
    <p:cSldViewPr snapToGrid="0" snapToObjects="1" showGuides="1">
      <p:cViewPr varScale="1">
        <p:scale>
          <a:sx n="108" d="100"/>
          <a:sy n="108" d="100"/>
        </p:scale>
        <p:origin x="56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102DDD-893E-AE41-94A1-73F96004F33E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39CE60-2D11-8345-AC25-5F9505D7F2C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25027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31958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007851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83447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03551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5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93340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39CE60-2D11-8345-AC25-5F9505D7F2C1}" type="slidenum">
              <a:rPr lang="sv-SE" smtClean="0"/>
              <a:t>6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7079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om du vill redigera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621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06722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527267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22249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80049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77625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47585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011837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Redigera format för bakgrundstext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639775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09399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423563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tif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Redigera format för bakgrundstext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66E3-3E4F-8B4B-BCE1-26D72A1EBA67}" type="datetimeFigureOut">
              <a:rPr lang="sv-SE" smtClean="0"/>
              <a:t>2021-06-09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05F28E-71FA-0D4E-94D2-14330ACF0722}" type="slidenum">
              <a:rPr lang="sv-SE" smtClean="0"/>
              <a:t>‹#›</a:t>
            </a:fld>
            <a:endParaRPr lang="sv-SE"/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E2A6BCC0-E4EC-2B4D-B2FA-CEE07BC47E3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122521" y="176578"/>
            <a:ext cx="1598315" cy="1337476"/>
          </a:xfrm>
          <a:prstGeom prst="rect">
            <a:avLst/>
          </a:prstGeom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D5D3C00E-6140-474B-9AC0-AFC2E48316D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7414314" y="-352341"/>
            <a:ext cx="1598315" cy="1337476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7BBD23E2-DC59-F545-8DF1-BA7D6983E0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" b="-1466"/>
          <a:stretch/>
        </p:blipFill>
        <p:spPr>
          <a:xfrm rot="3295428">
            <a:off x="8369263" y="-185991"/>
            <a:ext cx="1200734" cy="1004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2151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7853083" cy="865310"/>
          </a:xfrm>
        </p:spPr>
        <p:txBody>
          <a:bodyPr>
            <a:normAutofit/>
          </a:bodyPr>
          <a:lstStyle/>
          <a:p>
            <a:r>
              <a:rPr lang="sv-SE" sz="36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Tillvägagångssätt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8" name="Platshållare för innehåll 12">
            <a:extLst>
              <a:ext uri="{FF2B5EF4-FFF2-40B4-BE49-F238E27FC236}">
                <a16:creationId xmlns:a16="http://schemas.microsoft.com/office/drawing/2014/main" id="{3F4AE8CA-7946-B74A-AAF9-890AED4911EB}"/>
              </a:ext>
            </a:extLst>
          </p:cNvPr>
          <p:cNvSpPr>
            <a:spLocks noGrp="1"/>
          </p:cNvSpPr>
          <p:nvPr/>
        </p:nvSpPr>
        <p:spPr>
          <a:xfrm>
            <a:off x="651753" y="1391438"/>
            <a:ext cx="7695450" cy="28948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</a:rPr>
              <a:t>Boka ett möte med lärosätesledning </a:t>
            </a:r>
            <a:r>
              <a:rPr lang="sv-SE" sz="1800" i="1" dirty="0">
                <a:latin typeface="Avenir Book" panose="02000503020000020003" pitchFamily="2" charset="0"/>
              </a:rPr>
              <a:t>”som en del av en nationell satsning på utveckling av innovationskontorsfunktionen vid landets samtliga lärosäten”</a:t>
            </a:r>
            <a:endParaRPr lang="sv-SE" sz="1800" dirty="0">
              <a:latin typeface="Avenir Book" panose="02000503020000020003" pitchFamily="2" charset="0"/>
            </a:endParaRPr>
          </a:p>
          <a:p>
            <a:pPr>
              <a:buFont typeface="+mj-lt"/>
              <a:buAutoNum type="arabicPeriod"/>
            </a:pPr>
            <a:r>
              <a:rPr lang="sv-SE" sz="1800" dirty="0">
                <a:latin typeface="Avenir Book" panose="02000503020000020003" pitchFamily="2" charset="0"/>
              </a:rPr>
              <a:t>”Utvecklingssamtal-style”:</a:t>
            </a:r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>
                <a:latin typeface="Avenir Book" panose="02000503020000020003" pitchFamily="2" charset="0"/>
              </a:rPr>
              <a:t>Gå tillsammans igenom och värdera självskattningsinstrumentets perspektiv för styrning och stöd.</a:t>
            </a:r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>
                <a:latin typeface="Avenir Book" panose="02000503020000020003" pitchFamily="2" charset="0"/>
              </a:rPr>
              <a:t>Identifiera 1 – 3 områden där era ambitioner är högre än nuläget</a:t>
            </a:r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>
                <a:latin typeface="Avenir Book" panose="02000503020000020003" pitchFamily="2" charset="0"/>
              </a:rPr>
              <a:t>Resonera kring vad som kan, bör och ska göras för att utveckla dessa områden till en nivå som motsvarar era ambitioner</a:t>
            </a:r>
          </a:p>
          <a:p>
            <a:pPr marL="800100" lvl="1" indent="-342900">
              <a:buFont typeface="+mj-lt"/>
              <a:buAutoNum type="alphaLcPeriod"/>
            </a:pPr>
            <a:r>
              <a:rPr lang="sv-SE" sz="1600" dirty="0">
                <a:latin typeface="Avenir Book" panose="02000503020000020003" pitchFamily="2" charset="0"/>
              </a:rPr>
              <a:t>Fördela ansvar och sätt ett datum för ett uppföljande möte.</a:t>
            </a: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572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6694019" cy="865310"/>
          </a:xfrm>
        </p:spPr>
        <p:txBody>
          <a:bodyPr>
            <a:noAutofit/>
          </a:bodyPr>
          <a:lstStyle/>
          <a:p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Ledningsdialog kring styrning &amp; stöd av innovationskontor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8" name="Platshållare för innehåll 12">
            <a:extLst>
              <a:ext uri="{FF2B5EF4-FFF2-40B4-BE49-F238E27FC236}">
                <a16:creationId xmlns:a16="http://schemas.microsoft.com/office/drawing/2014/main" id="{3F4AE8CA-7946-B74A-AAF9-890AED4911EB}"/>
              </a:ext>
            </a:extLst>
          </p:cNvPr>
          <p:cNvSpPr>
            <a:spLocks noGrp="1"/>
          </p:cNvSpPr>
          <p:nvPr/>
        </p:nvSpPr>
        <p:spPr>
          <a:xfrm>
            <a:off x="651753" y="1391437"/>
            <a:ext cx="7695450" cy="4601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400" b="1" dirty="0">
                <a:latin typeface="Avenir Book" panose="02000503020000020003" pitchFamily="2" charset="0"/>
              </a:rPr>
              <a:t>Bakgrund</a:t>
            </a:r>
          </a:p>
          <a:p>
            <a:pPr marL="0" indent="0">
              <a:buNone/>
            </a:pPr>
            <a:r>
              <a:rPr lang="sv-SE" sz="1400" dirty="0">
                <a:latin typeface="Avenir Book" panose="02000503020000020003" pitchFamily="2" charset="0"/>
              </a:rPr>
              <a:t>Inom ramarna för det nationella </a:t>
            </a:r>
            <a:r>
              <a:rPr lang="sv-SE" sz="1400" dirty="0" err="1">
                <a:latin typeface="Avenir Book" panose="02000503020000020003" pitchFamily="2" charset="0"/>
              </a:rPr>
              <a:t>peer-learningprojektet</a:t>
            </a:r>
            <a:r>
              <a:rPr lang="sv-SE" sz="1400" dirty="0">
                <a:latin typeface="Avenir Book" panose="02000503020000020003" pitchFamily="2" charset="0"/>
              </a:rPr>
              <a:t> Excellenta Värdekedjor med landets samtliga innovationskontor, som syftar till att uppnå ”Förbättrad verkansgrad av de svenska lärosätenas nyttiggörande av forskning och utbildning”, genomförs nu ledningsdialoger vid samtliga lärosäten med innovationskontor i Sverige. I projektet har det tidigare fokuserats på innovationskontorens förmågor att visualisera mål och erbjudande och att utveckla samarbetet med lärosätesinterna funktioner i en effektiv värdekedja. I nuvarande arbetspaket ligger fokus på lärosätesledningens förmåga att ge ”</a:t>
            </a:r>
            <a:r>
              <a:rPr lang="sv-SE" sz="1400" i="1" dirty="0">
                <a:latin typeface="Avenir Book" panose="02000503020000020003" pitchFamily="2" charset="0"/>
              </a:rPr>
              <a:t>Ett tydligt uppdrag med relevanta styrparametrar som underlag för lärande uppföljning av resultat och process</a:t>
            </a:r>
            <a:r>
              <a:rPr lang="sv-SE" sz="1400" dirty="0">
                <a:latin typeface="Avenir Book" panose="02000503020000020003" pitchFamily="2" charset="0"/>
              </a:rPr>
              <a:t>”/ utöva relevant styrning och stöd av innovationskontorets verksamhet.</a:t>
            </a: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sv-SE" sz="1400" dirty="0">
                <a:latin typeface="Avenir Book" panose="02000503020000020003" pitchFamily="2" charset="0"/>
              </a:rPr>
              <a:t>Projektet Excellenta Värdekedjor leds med lyhördhet till de förslag som pågående utredning av Holdingbolag och innovationskontor som pågår. Detta arbete bedöms ligga helt i linje med, och inte alls riskera gå på tvären emot, utredningens resultat eller konsekvenser.</a:t>
            </a: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sv-SE" sz="1400" b="1" dirty="0">
                <a:latin typeface="Avenir Book" panose="02000503020000020003" pitchFamily="2" charset="0"/>
              </a:rPr>
              <a:t>Om ledningsdialogen</a:t>
            </a:r>
          </a:p>
          <a:p>
            <a:pPr marL="0" indent="0">
              <a:buNone/>
            </a:pPr>
            <a:r>
              <a:rPr lang="sv-SE" sz="1400" dirty="0">
                <a:latin typeface="Avenir Book" panose="02000503020000020003" pitchFamily="2" charset="0"/>
              </a:rPr>
              <a:t>Baserat på inspiration från samtliga landets innovationskontors ”best </a:t>
            </a:r>
            <a:r>
              <a:rPr lang="sv-SE" sz="1400" dirty="0" err="1">
                <a:latin typeface="Avenir Book" panose="02000503020000020003" pitchFamily="2" charset="0"/>
              </a:rPr>
              <a:t>practise</a:t>
            </a:r>
            <a:r>
              <a:rPr lang="sv-SE" sz="1400" dirty="0">
                <a:latin typeface="Avenir Book" panose="02000503020000020003" pitchFamily="2" charset="0"/>
              </a:rPr>
              <a:t>” när det gäller lärosätets styrning och stöd, har ett självskattningsverktyg som underlag dialogen skapats. Approachen är icke-normerande och utgår från ständiga-förbättringar-principen: att oavsett hur väl styrning och stöd fungerar idag så kan varje verksamhet ta förbättringssteg.</a:t>
            </a: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62038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6694019" cy="865310"/>
          </a:xfrm>
        </p:spPr>
        <p:txBody>
          <a:bodyPr>
            <a:noAutofit/>
          </a:bodyPr>
          <a:lstStyle/>
          <a:p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Ledningsdialog kring styrning &amp; stöd av innovationskontor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8" name="Platshållare för innehåll 12">
            <a:extLst>
              <a:ext uri="{FF2B5EF4-FFF2-40B4-BE49-F238E27FC236}">
                <a16:creationId xmlns:a16="http://schemas.microsoft.com/office/drawing/2014/main" id="{3F4AE8CA-7946-B74A-AAF9-890AED4911EB}"/>
              </a:ext>
            </a:extLst>
          </p:cNvPr>
          <p:cNvSpPr>
            <a:spLocks noGrp="1"/>
          </p:cNvSpPr>
          <p:nvPr/>
        </p:nvSpPr>
        <p:spPr>
          <a:xfrm>
            <a:off x="651753" y="1391437"/>
            <a:ext cx="7695450" cy="4601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400" b="1" dirty="0">
                <a:latin typeface="Avenir Book" panose="02000503020000020003" pitchFamily="2" charset="0"/>
              </a:rPr>
              <a:t>Mål</a:t>
            </a:r>
          </a:p>
          <a:p>
            <a:r>
              <a:rPr lang="sv-SE" sz="1400" dirty="0">
                <a:latin typeface="Avenir Book" panose="02000503020000020003" pitchFamily="2" charset="0"/>
              </a:rPr>
              <a:t>Dialog kring lärosätets styrning av och stöd till sitt innovationskontor är genomförd utifrån självskattningsverktygets perspektiv, mellan innovationskontorets och lärosätets ledning</a:t>
            </a:r>
          </a:p>
          <a:p>
            <a:r>
              <a:rPr lang="sv-SE" sz="1400" dirty="0">
                <a:latin typeface="Avenir Book" panose="02000503020000020003" pitchFamily="2" charset="0"/>
              </a:rPr>
              <a:t>1-3 förbättringsområden är identifierade, dokumenterade och har en överenskommen handlingsplan </a:t>
            </a:r>
            <a:r>
              <a:rPr lang="sv-SE" sz="1400" dirty="0" err="1">
                <a:latin typeface="Avenir Book" panose="02000503020000020003" pitchFamily="2" charset="0"/>
              </a:rPr>
              <a:t>inkl</a:t>
            </a:r>
            <a:r>
              <a:rPr lang="sv-SE" sz="1400" dirty="0">
                <a:latin typeface="Avenir Book" panose="02000503020000020003" pitchFamily="2" charset="0"/>
              </a:rPr>
              <a:t> uppföljning kopplade till sig. </a:t>
            </a: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sv-SE" sz="1400" b="1" dirty="0">
                <a:latin typeface="Avenir Book" panose="02000503020000020003" pitchFamily="2" charset="0"/>
              </a:rPr>
              <a:t>Metod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Respektive innovationskontors ledning tar initiativ till, och bokar möte med, relevant(a) representant(er) för lärosätesledningen.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Information om bakgrund och metod skickas ut tillsammans med självskattningsverktyget.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Lärosätesledning respektive innovationskontor förbereder sig inför mötet genom att gå igenom frågorna i självskattningsverktyget.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Dialogmötet genomförs, innovationskontorsrepresentant(er) dokumenterar och distribuerar dokumentationen till lärosätesledningen.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Uppföljningsmöte, med fokus på effekter av genomförda förbättringar, genomförs enligt plan och dokumenteras.</a:t>
            </a: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32230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6694019" cy="865310"/>
          </a:xfrm>
        </p:spPr>
        <p:txBody>
          <a:bodyPr>
            <a:noAutofit/>
          </a:bodyPr>
          <a:lstStyle/>
          <a:p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Självskattningsverktygets 10 perspektiv,  </a:t>
            </a:r>
            <a:b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</a:br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styrning av &amp; stöd till innovationskontor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sp>
        <p:nvSpPr>
          <p:cNvPr id="8" name="Platshållare för innehåll 12">
            <a:extLst>
              <a:ext uri="{FF2B5EF4-FFF2-40B4-BE49-F238E27FC236}">
                <a16:creationId xmlns:a16="http://schemas.microsoft.com/office/drawing/2014/main" id="{3F4AE8CA-7946-B74A-AAF9-890AED4911EB}"/>
              </a:ext>
            </a:extLst>
          </p:cNvPr>
          <p:cNvSpPr>
            <a:spLocks noGrp="1"/>
          </p:cNvSpPr>
          <p:nvPr/>
        </p:nvSpPr>
        <p:spPr>
          <a:xfrm>
            <a:off x="651753" y="1391437"/>
            <a:ext cx="7695450" cy="4601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400" b="1" dirty="0">
                <a:latin typeface="Avenir Book" panose="02000503020000020003" pitchFamily="2" charset="0"/>
              </a:rPr>
              <a:t>Områden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Lärosätets ambitioner med nyttiggörande är uttalade i vision, mål och strategier.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Ledningen för linje- och förvaltningsorganisation är insatta i och visar engagemang för innovationskontorets verksamhet. 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Ledningen för linje- och förvaltningsorganisationen har kunskap och erfarenheter av de formella och informella krav som effektivt nyttiggörande ställer på lärosätets verksamhet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Lärosätesledningen engagerar sig i att nationellt driva frågor som främjar nyttiggörande gentemot regering, </a:t>
            </a:r>
            <a:r>
              <a:rPr lang="sv-SE" sz="1400" dirty="0" err="1">
                <a:latin typeface="Avenir Book" panose="02000503020000020003" pitchFamily="2" charset="0"/>
              </a:rPr>
              <a:t>Vinnova</a:t>
            </a:r>
            <a:r>
              <a:rPr lang="sv-SE" sz="1400" dirty="0">
                <a:latin typeface="Avenir Book" panose="02000503020000020003" pitchFamily="2" charset="0"/>
              </a:rPr>
              <a:t> och FUHS. 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Lärosätets vision, mål och strategier som berör innovationskontorets arbete med nyttiggörande främjar att önskvärda samhällseffekter uppstår, effektlogiken hänger ihop.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Formella och informella forum för dialog är tillgängliga mellan innovationskontor och lärosätesledning.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Lärosätesledningen kommunicerar goda exempel från innovationskontorets verksamhet i samband med meritering,  årsberättelser, webbsidor och presentationer.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Innovationskontorets roll och uppdrag i externa projekt är tydliggjorda från universitetsledningens sida.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Fakultets- och institutionsledningar samt excellenta forskare har formella eller informella incitament att nyttja innovationskontorets tjänster i sitt arbete med nyttiggörande.</a:t>
            </a:r>
          </a:p>
          <a:p>
            <a:pPr>
              <a:buFont typeface="+mj-lt"/>
              <a:buAutoNum type="arabicPeriod"/>
            </a:pPr>
            <a:r>
              <a:rPr lang="sv-SE" sz="1400" dirty="0">
                <a:latin typeface="Avenir Book" panose="02000503020000020003" pitchFamily="2" charset="0"/>
              </a:rPr>
              <a:t>Lärosätet investerar medel i innovationskontoret och stödet till nyttiggörande utöver riktade nationella anslag.</a:t>
            </a:r>
          </a:p>
          <a:p>
            <a:pPr>
              <a:buFont typeface="+mj-lt"/>
              <a:buAutoNum type="arabicPeriod"/>
            </a:pPr>
            <a:endParaRPr lang="sv-SE" sz="1400" dirty="0">
              <a:latin typeface="Avenir Book" panose="02000503020000020003" pitchFamily="2" charset="0"/>
            </a:endParaRPr>
          </a:p>
          <a:p>
            <a:endParaRPr lang="sv-SE" sz="1400" dirty="0">
              <a:latin typeface="Avenir Book" panose="02000503020000020003" pitchFamily="2" charset="0"/>
            </a:endParaRPr>
          </a:p>
          <a:p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46919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6694019" cy="865310"/>
          </a:xfrm>
        </p:spPr>
        <p:txBody>
          <a:bodyPr>
            <a:noAutofit/>
          </a:bodyPr>
          <a:lstStyle/>
          <a:p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Självskattningsverktygets 28 frågor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E8AE7D64-044C-404A-9DEE-371836340D8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317235">
            <a:off x="4630349" y="1570219"/>
            <a:ext cx="3977990" cy="4663440"/>
          </a:xfrm>
          <a:prstGeom prst="rect">
            <a:avLst/>
          </a:prstGeom>
        </p:spPr>
      </p:pic>
      <p:sp>
        <p:nvSpPr>
          <p:cNvPr id="7" name="Platshållare för innehåll 12">
            <a:extLst>
              <a:ext uri="{FF2B5EF4-FFF2-40B4-BE49-F238E27FC236}">
                <a16:creationId xmlns:a16="http://schemas.microsoft.com/office/drawing/2014/main" id="{D569ECF3-5D57-F24C-9AF9-E4389CDAF28F}"/>
              </a:ext>
            </a:extLst>
          </p:cNvPr>
          <p:cNvSpPr>
            <a:spLocks noGrp="1"/>
          </p:cNvSpPr>
          <p:nvPr/>
        </p:nvSpPr>
        <p:spPr>
          <a:xfrm>
            <a:off x="651753" y="1391437"/>
            <a:ext cx="4257872" cy="460139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32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Wingdings" charset="2"/>
              <a:buChar char="§"/>
              <a:defRPr sz="28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•"/>
              <a:defRPr sz="24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–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Clr>
                <a:srgbClr val="1EB6B1"/>
              </a:buClr>
              <a:buFont typeface="Arial"/>
              <a:buChar char="»"/>
              <a:defRPr sz="2000" kern="1200">
                <a:solidFill>
                  <a:schemeClr val="tx1"/>
                </a:solidFill>
                <a:latin typeface="Helvetica Neue"/>
                <a:ea typeface="+mn-ea"/>
                <a:cs typeface="Helvetica Neue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sz="1400" dirty="0">
                <a:latin typeface="Avenir Book" panose="02000503020000020003" pitchFamily="2" charset="0"/>
              </a:rPr>
              <a:t>Självskattningsverktyget finns i </a:t>
            </a:r>
            <a:r>
              <a:rPr lang="sv-SE" sz="1400" dirty="0" err="1">
                <a:latin typeface="Avenir Book" panose="02000503020000020003" pitchFamily="2" charset="0"/>
              </a:rPr>
              <a:t>excelformat</a:t>
            </a:r>
            <a:r>
              <a:rPr lang="sv-SE" sz="1400" dirty="0">
                <a:latin typeface="Avenir Book" panose="02000503020000020003" pitchFamily="2" charset="0"/>
              </a:rPr>
              <a:t> som underlag för ifyllning av lärosätesledning och innovationskontorsledning inför dialogmöte.</a:t>
            </a: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sv-SE" sz="1400" dirty="0">
                <a:latin typeface="Avenir Book" panose="02000503020000020003" pitchFamily="2" charset="0"/>
              </a:rPr>
              <a:t>Med utgångspunkt från era skattningar rekommenderas att välja 1-3 områden fokusera på när det gäller att identifiera förbättringar. </a:t>
            </a: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r>
              <a:rPr lang="sv-SE" sz="1400" dirty="0">
                <a:latin typeface="Avenir Book" panose="02000503020000020003" pitchFamily="2" charset="0"/>
              </a:rPr>
              <a:t>På nästa sida finns en mall som med fördel kan användas för att dokumentera de insatser ni gemensamt identifierar.</a:t>
            </a:r>
          </a:p>
          <a:p>
            <a:pPr>
              <a:buFont typeface="+mj-lt"/>
              <a:buAutoNum type="arabicPeriod"/>
            </a:pPr>
            <a:endParaRPr lang="sv-SE" sz="1400" dirty="0">
              <a:latin typeface="Avenir Book" panose="02000503020000020003" pitchFamily="2" charset="0"/>
            </a:endParaRPr>
          </a:p>
          <a:p>
            <a:endParaRPr lang="sv-SE" sz="1400" dirty="0">
              <a:latin typeface="Avenir Book" panose="02000503020000020003" pitchFamily="2" charset="0"/>
            </a:endParaRPr>
          </a:p>
          <a:p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1400" dirty="0">
              <a:latin typeface="Avenir Book" panose="02000503020000020003" pitchFamily="2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sv-SE" sz="2000" dirty="0">
              <a:latin typeface="Avenir Book" panose="02000503020000020003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3769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ubrik 1">
            <a:extLst>
              <a:ext uri="{FF2B5EF4-FFF2-40B4-BE49-F238E27FC236}">
                <a16:creationId xmlns:a16="http://schemas.microsoft.com/office/drawing/2014/main" id="{7791ED81-3B8A-F142-8315-9CFD69D920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3384" y="425608"/>
            <a:ext cx="6694019" cy="865310"/>
          </a:xfrm>
        </p:spPr>
        <p:txBody>
          <a:bodyPr>
            <a:noAutofit/>
          </a:bodyPr>
          <a:lstStyle/>
          <a:p>
            <a:r>
              <a:rPr lang="sv-SE" sz="2800" dirty="0">
                <a:latin typeface="Avenir Book" panose="02000503020000020003" pitchFamily="2" charset="0"/>
                <a:ea typeface="Helvetica Neue Thin" panose="020B0403020202020204" pitchFamily="34" charset="0"/>
                <a:cs typeface="Helvetica Neue" panose="02000503000000020004" pitchFamily="2" charset="0"/>
              </a:rPr>
              <a:t>Handlingsplan styrning av och stöd till innovationskontor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4F975E2F-2789-5846-8929-F4B4EB5D1C3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5865" y="6407022"/>
            <a:ext cx="2865211" cy="330171"/>
          </a:xfrm>
          <a:prstGeom prst="rect">
            <a:avLst/>
          </a:prstGeom>
        </p:spPr>
      </p:pic>
      <p:graphicFrame>
        <p:nvGraphicFramePr>
          <p:cNvPr id="8" name="Tabell 7">
            <a:extLst>
              <a:ext uri="{FF2B5EF4-FFF2-40B4-BE49-F238E27FC236}">
                <a16:creationId xmlns:a16="http://schemas.microsoft.com/office/drawing/2014/main" id="{F93AC1A1-D9A3-074C-9ECC-659377A5A2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222521"/>
              </p:ext>
            </p:extLst>
          </p:nvPr>
        </p:nvGraphicFramePr>
        <p:xfrm>
          <a:off x="663384" y="1599425"/>
          <a:ext cx="7960111" cy="43644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11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89452">
                  <a:extLst>
                    <a:ext uri="{9D8B030D-6E8A-4147-A177-3AD203B41FA5}">
                      <a16:colId xmlns:a16="http://schemas.microsoft.com/office/drawing/2014/main" val="4217813837"/>
                    </a:ext>
                  </a:extLst>
                </a:gridCol>
                <a:gridCol w="10269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425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68966"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Avenir Book" charset="0"/>
                          <a:ea typeface="Avenir Book" charset="0"/>
                          <a:cs typeface="Avenir Book" charset="0"/>
                        </a:rPr>
                        <a:t>Område </a:t>
                      </a:r>
                    </a:p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Avenir Book" charset="0"/>
                          <a:ea typeface="Avenir Book" charset="0"/>
                          <a:cs typeface="Avenir Book" charset="0"/>
                        </a:rPr>
                        <a:t>1-10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Avenir Book" charset="0"/>
                          <a:ea typeface="Avenir Book" charset="0"/>
                          <a:cs typeface="Avenir Book" charset="0"/>
                        </a:rPr>
                        <a:t>Insatser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Avenir Book" charset="0"/>
                          <a:ea typeface="Avenir Book" charset="0"/>
                          <a:cs typeface="Avenir Book" charset="0"/>
                        </a:rPr>
                        <a:t>Ansvarig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sz="1100" b="1" dirty="0">
                          <a:solidFill>
                            <a:schemeClr val="tx1"/>
                          </a:solidFill>
                          <a:latin typeface="Avenir Book" charset="0"/>
                          <a:ea typeface="Avenir Book" charset="0"/>
                          <a:cs typeface="Avenir Book" charset="0"/>
                        </a:rPr>
                        <a:t>När</a:t>
                      </a: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49616">
                <a:tc rowSpan="4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sv-SE" sz="10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u="sng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1710">
                <a:tc vMerge="1">
                  <a:txBody>
                    <a:bodyPr/>
                    <a:lstStyle/>
                    <a:p>
                      <a:endParaRPr lang="sv-SE" sz="8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8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649443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8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i="0" u="sng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800" kern="12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dirty="0">
                        <a:latin typeface="Avenir Book" panose="02000503020000020003" pitchFamily="2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8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kern="1200" dirty="0">
                        <a:solidFill>
                          <a:schemeClr val="dk1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8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endParaRPr lang="sv-SE" sz="1000" kern="12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kern="1200" dirty="0">
                        <a:solidFill>
                          <a:schemeClr val="dk1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8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kern="1200" dirty="0">
                        <a:solidFill>
                          <a:schemeClr val="dk1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8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kern="1200" dirty="0">
                        <a:solidFill>
                          <a:schemeClr val="dk1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9871254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sv-SE" sz="8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kern="1200" dirty="0">
                        <a:solidFill>
                          <a:schemeClr val="dk1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266120313"/>
                  </a:ext>
                </a:extLst>
              </a:tr>
              <a:tr h="354897">
                <a:tc gridSpan="4">
                  <a:txBody>
                    <a:bodyPr/>
                    <a:lstStyle/>
                    <a:p>
                      <a:r>
                        <a:rPr lang="sv-SE" sz="1000" b="1" kern="1200" dirty="0">
                          <a:solidFill>
                            <a:srgbClr val="000000"/>
                          </a:solidFill>
                          <a:latin typeface="Avenir Book" panose="02000503020000020003" pitchFamily="2" charset="0"/>
                          <a:ea typeface="+mn-ea"/>
                          <a:cs typeface="+mn-cs"/>
                        </a:rPr>
                        <a:t>Uppföljning – beskrivning av hur och när uppföljning av ovanstående insatser sker</a:t>
                      </a:r>
                    </a:p>
                    <a:p>
                      <a:endParaRPr lang="sv-SE" sz="1000" b="1" kern="12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  <a:p>
                      <a:endParaRPr lang="sv-SE" sz="1000" b="1" kern="12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  <a:p>
                      <a:endParaRPr lang="sv-SE" sz="1000" b="1" kern="12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  <a:p>
                      <a:endParaRPr lang="sv-SE" sz="1000" b="1" kern="12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  <a:p>
                      <a:endParaRPr lang="sv-SE" sz="1000" b="1" kern="1200" dirty="0">
                        <a:solidFill>
                          <a:srgbClr val="000000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342892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000" kern="1200" dirty="0">
                        <a:solidFill>
                          <a:schemeClr val="dk1"/>
                        </a:solidFill>
                        <a:latin typeface="Avenir Book" panose="02000503020000020003" pitchFamily="2" charset="0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sv-SE" sz="1000" b="0" dirty="0">
                        <a:solidFill>
                          <a:schemeClr val="tx1"/>
                        </a:solidFill>
                        <a:latin typeface="Avenir Book" charset="0"/>
                        <a:ea typeface="Avenir Book" charset="0"/>
                        <a:cs typeface="Avenir Book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36127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2755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-tem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-t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58501</TotalTime>
  <Words>684</Words>
  <Application>Microsoft Macintosh PowerPoint</Application>
  <PresentationFormat>Bildspel på skärmen (4:3)</PresentationFormat>
  <Paragraphs>82</Paragraphs>
  <Slides>6</Slides>
  <Notes>6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2" baseType="lpstr">
      <vt:lpstr>Arial</vt:lpstr>
      <vt:lpstr>Avenir Book</vt:lpstr>
      <vt:lpstr>Calibri</vt:lpstr>
      <vt:lpstr>Calibri Light</vt:lpstr>
      <vt:lpstr>Wingdings</vt:lpstr>
      <vt:lpstr>Office-tema</vt:lpstr>
      <vt:lpstr>Tillvägagångssätt</vt:lpstr>
      <vt:lpstr>Ledningsdialog kring styrning &amp; stöd av innovationskontor</vt:lpstr>
      <vt:lpstr>Ledningsdialog kring styrning &amp; stöd av innovationskontor</vt:lpstr>
      <vt:lpstr>Självskattningsverktygets 10 perspektiv,   styrning av &amp; stöd till innovationskontor</vt:lpstr>
      <vt:lpstr>Självskattningsverktygets 28 frågor</vt:lpstr>
      <vt:lpstr>Handlingsplan styrning av och stöd till innovationskontor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Kristian Wirsen</dc:creator>
  <cp:lastModifiedBy>Kristian Wirsén</cp:lastModifiedBy>
  <cp:revision>232</cp:revision>
  <cp:lastPrinted>2020-08-25T07:24:00Z</cp:lastPrinted>
  <dcterms:created xsi:type="dcterms:W3CDTF">2018-03-28T09:06:06Z</dcterms:created>
  <dcterms:modified xsi:type="dcterms:W3CDTF">2021-06-09T13:57:17Z</dcterms:modified>
</cp:coreProperties>
</file>