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90" r:id="rId2"/>
    <p:sldId id="292" r:id="rId3"/>
    <p:sldId id="280" r:id="rId4"/>
    <p:sldId id="295" r:id="rId5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88C"/>
    <a:srgbClr val="44B4D0"/>
    <a:srgbClr val="15C1BF"/>
    <a:srgbClr val="399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098"/>
    <p:restoredTop sz="93041"/>
  </p:normalViewPr>
  <p:slideViewPr>
    <p:cSldViewPr snapToGrid="0" snapToObjects="1" showGuides="1">
      <p:cViewPr varScale="1">
        <p:scale>
          <a:sx n="108" d="100"/>
          <a:sy n="108" d="100"/>
        </p:scale>
        <p:origin x="106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2DDD-893E-AE41-94A1-73F96004F33E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CE60-2D11-8345-AC25-5F9505D7F2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502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0557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60302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883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858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21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72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7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222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00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62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5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1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97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3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35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21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Vad är en bra vision / ett bra övergripande </a:t>
            </a:r>
            <a:b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mål för ett innovationskontor?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5" y="1335742"/>
            <a:ext cx="3908616" cy="48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Vad bör den beskriva?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Kunskapshöjandet</a:t>
            </a:r>
            <a:endParaRPr lang="sv-SE" sz="1800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Samhällsutmanandet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Även annat än </a:t>
            </a: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fokuset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på kommersialisering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Den öppna innovationen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Målgruppen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Ev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</a:t>
            </a: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alignment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med lärosäte och nationella finansiärer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Positioneringen, belysa den </a:t>
            </a:r>
            <a:r>
              <a:rPr lang="sv-SE" sz="1800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III:e</a:t>
            </a: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uppgiften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Rollen / skillnaden / avtrycket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Exempel:</a:t>
            </a:r>
            <a:b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- Science to </a:t>
            </a:r>
            <a:r>
              <a:rPr lang="sv-SE" sz="1800" i="1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society</a:t>
            </a:r>
            <a:b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- Avtryck i samhället</a:t>
            </a:r>
            <a:b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- Kunskap till nytta</a:t>
            </a:r>
            <a:b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- Innovation to </a:t>
            </a:r>
            <a:r>
              <a:rPr lang="sv-SE" sz="1800" i="1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life</a:t>
            </a:r>
            <a:endParaRPr lang="sv-SE" sz="1800" i="1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513AAF6B-EF2A-E44C-B120-145CF0F10E87}"/>
              </a:ext>
            </a:extLst>
          </p:cNvPr>
          <p:cNvSpPr txBox="1">
            <a:spLocks/>
          </p:cNvSpPr>
          <p:nvPr/>
        </p:nvSpPr>
        <p:spPr>
          <a:xfrm>
            <a:off x="4571999" y="1354719"/>
            <a:ext cx="3908616" cy="44830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behov ska den tillgodose?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Vara en ledstjärna för lärosätet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Inkludera intressenternas samlade behov: internt och externt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Vägledning för medarbetare att prioritera tid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Fånga finansiärernas behov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Att bli accepterade / relevanta: regionalt, nationellt och internationellt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Särskilja / positionera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Vara aptitlig och lättförståelig</a:t>
            </a: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Ska kraftsamla och professionalisera</a:t>
            </a:r>
          </a:p>
        </p:txBody>
      </p:sp>
      <p:cxnSp>
        <p:nvCxnSpPr>
          <p:cNvPr id="4" name="Rak 3">
            <a:extLst>
              <a:ext uri="{FF2B5EF4-FFF2-40B4-BE49-F238E27FC236}">
                <a16:creationId xmlns:a16="http://schemas.microsoft.com/office/drawing/2014/main" id="{4487EB37-19CB-AC41-8EE1-E8908B10E354}"/>
              </a:ext>
            </a:extLst>
          </p:cNvPr>
          <p:cNvCxnSpPr>
            <a:cxnSpLocks/>
          </p:cNvCxnSpPr>
          <p:nvPr/>
        </p:nvCxnSpPr>
        <p:spPr>
          <a:xfrm>
            <a:off x="4500879" y="1706880"/>
            <a:ext cx="0" cy="4328160"/>
          </a:xfrm>
          <a:prstGeom prst="line">
            <a:avLst/>
          </a:prstGeom>
          <a:ln w="28575">
            <a:solidFill>
              <a:srgbClr val="44B4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016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B5B5DEBC-984B-EA46-A090-EA08A520D0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28" name="Bildobjekt 27">
            <a:extLst>
              <a:ext uri="{FF2B5EF4-FFF2-40B4-BE49-F238E27FC236}">
                <a16:creationId xmlns:a16="http://schemas.microsoft.com/office/drawing/2014/main" id="{A0FDB51D-B3D6-014B-B48C-1492A0D5750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Vad är en bra vision / ett bra övergripande </a:t>
            </a:r>
            <a:b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mål för ett innovationskontor?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3FA80617-D704-944F-A15D-EEA3B354F27D}"/>
              </a:ext>
            </a:extLst>
          </p:cNvPr>
          <p:cNvSpPr txBox="1">
            <a:spLocks/>
          </p:cNvSpPr>
          <p:nvPr/>
        </p:nvSpPr>
        <p:spPr>
          <a:xfrm>
            <a:off x="663385" y="1335742"/>
            <a:ext cx="3908616" cy="48212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Hur bör processen designas för att utveckla visionen på hemmaplan?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Ta fram förslag internt – förankra det externt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Visa hur visionen hänger samman med interna / externa strategier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 i samverkansråd och provtryck</a:t>
            </a: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Kan vara bra med extern, neutral resurs som </a:t>
            </a:r>
            <a:r>
              <a:rPr lang="sv-SE" sz="1800" i="1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faciliterar</a:t>
            </a:r>
            <a:endParaRPr lang="sv-SE" sz="1800" i="1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Använd designprocess:</a:t>
            </a:r>
          </a:p>
          <a:p>
            <a:pPr marL="742950" lvl="1" indent="-285750"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4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Inventera behov bland intressenter, hitta krokar att hänga upp visionen på</a:t>
            </a:r>
          </a:p>
          <a:p>
            <a:pPr marL="742950" lvl="1" indent="-285750"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4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Ta fram en ”Minimal </a:t>
            </a:r>
            <a:r>
              <a:rPr lang="sv-SE" sz="1400" i="1" dirty="0" err="1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Viable</a:t>
            </a:r>
            <a:r>
              <a:rPr lang="sv-SE" sz="14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 Vision”</a:t>
            </a:r>
            <a:endParaRPr lang="sv-SE" sz="100" i="1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742950" lvl="1" indent="-285750"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4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Stäm av med intressenter, kanske använda VCF</a:t>
            </a:r>
          </a:p>
          <a:p>
            <a:pPr marL="742950" lvl="1" indent="-285750"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4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Iterera fram slutprodukten</a:t>
            </a:r>
          </a:p>
          <a:p>
            <a:pPr marL="742950" lvl="1" indent="-285750"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Stäm</a:t>
            </a:r>
            <a:endParaRPr lang="sv-SE" sz="1400" i="1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</p:txBody>
      </p:sp>
      <p:pic>
        <p:nvPicPr>
          <p:cNvPr id="27" name="Bildobjekt 26">
            <a:extLst>
              <a:ext uri="{FF2B5EF4-FFF2-40B4-BE49-F238E27FC236}">
                <a16:creationId xmlns:a16="http://schemas.microsoft.com/office/drawing/2014/main" id="{B30E4AC9-DD81-BC41-890C-F8C761F284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513AAF6B-EF2A-E44C-B120-145CF0F10E87}"/>
              </a:ext>
            </a:extLst>
          </p:cNvPr>
          <p:cNvSpPr txBox="1">
            <a:spLocks/>
          </p:cNvSpPr>
          <p:nvPr/>
        </p:nvSpPr>
        <p:spPr>
          <a:xfrm>
            <a:off x="4571999" y="1335742"/>
            <a:ext cx="3908616" cy="44830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buClr>
                <a:srgbClr val="44B4D0"/>
              </a:buClr>
            </a:pPr>
            <a:r>
              <a:rPr lang="sv-SE" sz="1800" b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Vilka gör vi delaktiga och hur?</a:t>
            </a:r>
          </a:p>
          <a:p>
            <a:pPr>
              <a:lnSpc>
                <a:spcPct val="100000"/>
              </a:lnSpc>
              <a:buClr>
                <a:srgbClr val="44B4D0"/>
              </a:buClr>
            </a:pPr>
            <a:endParaRPr lang="sv-SE" sz="1800" b="1" dirty="0">
              <a:latin typeface="Avenir Book" panose="02000503020000020003" pitchFamily="2" charset="0"/>
              <a:ea typeface="Helvetica Neue Thin" panose="020B0403020202020204" pitchFamily="34" charset="0"/>
              <a:cs typeface="Helvetica Neue" panose="02000503000000020004" pitchFamily="2" charset="0"/>
            </a:endParaRPr>
          </a:p>
          <a:p>
            <a:pPr marL="342900" indent="-342900">
              <a:lnSpc>
                <a:spcPct val="100000"/>
              </a:lnSpc>
              <a:buClr>
                <a:srgbClr val="44B4D0"/>
              </a:buClr>
              <a:buFont typeface="Wingdings" pitchFamily="2" charset="2"/>
              <a:buChar char="§"/>
            </a:pPr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Gör en intressentanalys och kartlägg behov: ledning, finansiärer, värdekedjans spelare.</a:t>
            </a:r>
          </a:p>
        </p:txBody>
      </p:sp>
      <p:cxnSp>
        <p:nvCxnSpPr>
          <p:cNvPr id="4" name="Rak 3">
            <a:extLst>
              <a:ext uri="{FF2B5EF4-FFF2-40B4-BE49-F238E27FC236}">
                <a16:creationId xmlns:a16="http://schemas.microsoft.com/office/drawing/2014/main" id="{4487EB37-19CB-AC41-8EE1-E8908B10E354}"/>
              </a:ext>
            </a:extLst>
          </p:cNvPr>
          <p:cNvCxnSpPr>
            <a:cxnSpLocks/>
          </p:cNvCxnSpPr>
          <p:nvPr/>
        </p:nvCxnSpPr>
        <p:spPr>
          <a:xfrm>
            <a:off x="4500879" y="1706880"/>
            <a:ext cx="0" cy="4328160"/>
          </a:xfrm>
          <a:prstGeom prst="line">
            <a:avLst/>
          </a:prstGeom>
          <a:ln w="28575">
            <a:solidFill>
              <a:srgbClr val="44B4D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Bildobjekt 4">
            <a:extLst>
              <a:ext uri="{FF2B5EF4-FFF2-40B4-BE49-F238E27FC236}">
                <a16:creationId xmlns:a16="http://schemas.microsoft.com/office/drawing/2014/main" id="{AA9E312E-049B-FA40-842D-B02A52A76F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9559" y="3031171"/>
            <a:ext cx="3977738" cy="298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09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1A0B234-FFAC-F947-BD63-464D8423F03C}"/>
              </a:ext>
            </a:extLst>
          </p:cNvPr>
          <p:cNvSpPr/>
          <p:nvPr/>
        </p:nvSpPr>
        <p:spPr>
          <a:xfrm>
            <a:off x="1167618" y="1153551"/>
            <a:ext cx="6435449" cy="4383804"/>
          </a:xfrm>
          <a:prstGeom prst="rect">
            <a:avLst/>
          </a:prstGeom>
          <a:noFill/>
          <a:ln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580D4C8-72C8-9D43-9563-3B07DBF39D82}"/>
              </a:ext>
            </a:extLst>
          </p:cNvPr>
          <p:cNvSpPr/>
          <p:nvPr/>
        </p:nvSpPr>
        <p:spPr>
          <a:xfrm>
            <a:off x="1163075" y="5626198"/>
            <a:ext cx="6435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”Innovationskontorens uppdrag är nyttiggörande av forskningsbaserad kunskap inkluderar bl.a. kommersialisering, sociala innovationer och socialt entreprenörskap, hantering av immateriella rättigheter och samverkan av olika slag, genom att: identifiera, bedöma, validera och paketera idéer att kommersialisera.”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647C5049-692B-EA40-82F1-CCE988BB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078" y="538492"/>
            <a:ext cx="6694019" cy="727943"/>
          </a:xfrm>
        </p:spPr>
        <p:txBody>
          <a:bodyPr>
            <a:normAutofit/>
          </a:bodyPr>
          <a:lstStyle/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Innovationskontorens spelplan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F169631-D319-0E4B-9706-69D636C8F957}"/>
              </a:ext>
            </a:extLst>
          </p:cNvPr>
          <p:cNvSpPr/>
          <p:nvPr/>
        </p:nvSpPr>
        <p:spPr>
          <a:xfrm>
            <a:off x="436099" y="623157"/>
            <a:ext cx="7898200" cy="5777643"/>
          </a:xfrm>
          <a:prstGeom prst="rect">
            <a:avLst/>
          </a:prstGeom>
          <a:noFill/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0BE5FD0-278B-BC48-B3BC-E55E014CA0CE}"/>
              </a:ext>
            </a:extLst>
          </p:cNvPr>
          <p:cNvSpPr/>
          <p:nvPr/>
        </p:nvSpPr>
        <p:spPr>
          <a:xfrm rot="16200000">
            <a:off x="-1329748" y="1382882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Regeringens ambition / mål </a:t>
            </a:r>
            <a:endParaRPr lang="sv-SE" dirty="0"/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60051C58-C004-ED46-AF2E-5212784EF4A7}"/>
              </a:ext>
            </a:extLst>
          </p:cNvPr>
          <p:cNvSpPr/>
          <p:nvPr/>
        </p:nvSpPr>
        <p:spPr>
          <a:xfrm>
            <a:off x="5918123" y="-352848"/>
            <a:ext cx="3369887" cy="3369887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3" name="Båge 32">
            <a:extLst>
              <a:ext uri="{FF2B5EF4-FFF2-40B4-BE49-F238E27FC236}">
                <a16:creationId xmlns:a16="http://schemas.microsoft.com/office/drawing/2014/main" id="{94220765-3B71-3C4A-B758-2EAF0E2A5C9A}"/>
              </a:ext>
            </a:extLst>
          </p:cNvPr>
          <p:cNvSpPr/>
          <p:nvPr/>
        </p:nvSpPr>
        <p:spPr>
          <a:xfrm>
            <a:off x="4254423" y="-1971730"/>
            <a:ext cx="6694019" cy="6348858"/>
          </a:xfrm>
          <a:prstGeom prst="arc">
            <a:avLst>
              <a:gd name="adj1" fmla="val 5388350"/>
              <a:gd name="adj2" fmla="val 10844147"/>
            </a:avLst>
          </a:prstGeom>
          <a:ln>
            <a:solidFill>
              <a:srgbClr val="277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CDC942-8D64-CB4A-AB39-730E659F75BD}"/>
              </a:ext>
            </a:extLst>
          </p:cNvPr>
          <p:cNvSpPr/>
          <p:nvPr/>
        </p:nvSpPr>
        <p:spPr>
          <a:xfrm rot="5400000">
            <a:off x="7171244" y="4840931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Lärosätets ambition / mål</a:t>
            </a:r>
            <a:endParaRPr lang="sv-SE" dirty="0"/>
          </a:p>
        </p:txBody>
      </p:sp>
      <p:sp>
        <p:nvSpPr>
          <p:cNvPr id="37" name="Båge 36">
            <a:extLst>
              <a:ext uri="{FF2B5EF4-FFF2-40B4-BE49-F238E27FC236}">
                <a16:creationId xmlns:a16="http://schemas.microsoft.com/office/drawing/2014/main" id="{053C991F-B831-4546-ABE1-BB9D28F2D83A}"/>
              </a:ext>
            </a:extLst>
          </p:cNvPr>
          <p:cNvSpPr/>
          <p:nvPr/>
        </p:nvSpPr>
        <p:spPr>
          <a:xfrm>
            <a:off x="2113617" y="-3153308"/>
            <a:ext cx="8195209" cy="8712790"/>
          </a:xfrm>
          <a:prstGeom prst="arc">
            <a:avLst>
              <a:gd name="adj1" fmla="val 5746584"/>
              <a:gd name="adj2" fmla="val 10844147"/>
            </a:avLst>
          </a:prstGeom>
          <a:ln>
            <a:solidFill>
              <a:srgbClr val="277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Rubrik 1">
            <a:extLst>
              <a:ext uri="{FF2B5EF4-FFF2-40B4-BE49-F238E27FC236}">
                <a16:creationId xmlns:a16="http://schemas.microsoft.com/office/drawing/2014/main" id="{BB5BE8A2-F412-C441-B82A-E31E8522D925}"/>
              </a:ext>
            </a:extLst>
          </p:cNvPr>
          <p:cNvSpPr txBox="1">
            <a:spLocks/>
          </p:cNvSpPr>
          <p:nvPr/>
        </p:nvSpPr>
        <p:spPr>
          <a:xfrm>
            <a:off x="1156108" y="97090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Insatser</a:t>
            </a:r>
          </a:p>
        </p:txBody>
      </p:sp>
      <p:sp>
        <p:nvSpPr>
          <p:cNvPr id="39" name="Rubrik 1">
            <a:extLst>
              <a:ext uri="{FF2B5EF4-FFF2-40B4-BE49-F238E27FC236}">
                <a16:creationId xmlns:a16="http://schemas.microsoft.com/office/drawing/2014/main" id="{EF08413A-9834-0B4D-8FE6-A72DB46A60DD}"/>
              </a:ext>
            </a:extLst>
          </p:cNvPr>
          <p:cNvSpPr txBox="1">
            <a:spLocks/>
          </p:cNvSpPr>
          <p:nvPr/>
        </p:nvSpPr>
        <p:spPr>
          <a:xfrm>
            <a:off x="2660408" y="97513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Resultat</a:t>
            </a:r>
          </a:p>
        </p:txBody>
      </p:sp>
      <p:sp>
        <p:nvSpPr>
          <p:cNvPr id="41" name="Rubrik 1">
            <a:extLst>
              <a:ext uri="{FF2B5EF4-FFF2-40B4-BE49-F238E27FC236}">
                <a16:creationId xmlns:a16="http://schemas.microsoft.com/office/drawing/2014/main" id="{8F96D6C5-369C-4340-B2F4-64C94ABF80A5}"/>
              </a:ext>
            </a:extLst>
          </p:cNvPr>
          <p:cNvSpPr txBox="1">
            <a:spLocks/>
          </p:cNvSpPr>
          <p:nvPr/>
        </p:nvSpPr>
        <p:spPr>
          <a:xfrm>
            <a:off x="4525304" y="96580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Effekter</a:t>
            </a:r>
          </a:p>
        </p:txBody>
      </p:sp>
      <p:sp>
        <p:nvSpPr>
          <p:cNvPr id="42" name="Rubrik 1">
            <a:extLst>
              <a:ext uri="{FF2B5EF4-FFF2-40B4-BE49-F238E27FC236}">
                <a16:creationId xmlns:a16="http://schemas.microsoft.com/office/drawing/2014/main" id="{50BC4EA4-FE5B-4545-B2A2-5FD86C142638}"/>
              </a:ext>
            </a:extLst>
          </p:cNvPr>
          <p:cNvSpPr txBox="1">
            <a:spLocks/>
          </p:cNvSpPr>
          <p:nvPr/>
        </p:nvSpPr>
        <p:spPr>
          <a:xfrm>
            <a:off x="5983239" y="97513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Vision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9C36FFAA-C09B-F34F-8325-861B183A4945}"/>
              </a:ext>
            </a:extLst>
          </p:cNvPr>
          <p:cNvSpPr txBox="1"/>
          <p:nvPr/>
        </p:nvSpPr>
        <p:spPr>
          <a:xfrm>
            <a:off x="2224026" y="1458666"/>
            <a:ext cx="20572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idéer som har influtit för prövning eller rådgivning från forskare respektive studenter samt hur en idé definieras och avgränsas.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1B15FF47-ABCF-924E-840A-96EE5F94EFCD}"/>
              </a:ext>
            </a:extLst>
          </p:cNvPr>
          <p:cNvSpPr/>
          <p:nvPr/>
        </p:nvSpPr>
        <p:spPr>
          <a:xfrm>
            <a:off x="2546790" y="2544477"/>
            <a:ext cx="216189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idéer som går vidare till verifiering från forskare respektive studenter</a:t>
            </a:r>
            <a:br>
              <a:rPr lang="sv-SE" sz="1100" dirty="0">
                <a:latin typeface="Avenir Book" panose="02000503020000020003" pitchFamily="2" charset="0"/>
              </a:rPr>
            </a:br>
            <a:r>
              <a:rPr lang="sv-SE" sz="1100" dirty="0">
                <a:latin typeface="Avenir Book" panose="02000503020000020003" pitchFamily="2" charset="0"/>
              </a:rPr>
              <a:t>samt hur verifiering definieras och avgränsas.</a:t>
            </a: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AD7EFEA2-0037-E343-AB6F-9722BC12F384}"/>
              </a:ext>
            </a:extLst>
          </p:cNvPr>
          <p:cNvSpPr/>
          <p:nvPr/>
        </p:nvSpPr>
        <p:spPr>
          <a:xfrm>
            <a:off x="2936642" y="3553865"/>
            <a:ext cx="24767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idéer som har gått vidare till inkubatorer.</a:t>
            </a:r>
            <a:endParaRPr lang="sv-SE" sz="1100" dirty="0"/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B7DB3118-D28E-4647-BFF3-EA74DA0253E4}"/>
              </a:ext>
            </a:extLst>
          </p:cNvPr>
          <p:cNvSpPr txBox="1"/>
          <p:nvPr/>
        </p:nvSpPr>
        <p:spPr>
          <a:xfrm>
            <a:off x="1460044" y="3731748"/>
            <a:ext cx="147659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Inflöde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100" dirty="0">
              <a:latin typeface="Avenir Book" panose="020005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Bedömning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100" dirty="0">
              <a:latin typeface="Avenir Book" panose="020005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Validering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sv-SE" sz="1100" dirty="0">
              <a:latin typeface="Avenir Book" panose="02000503020000020003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Paketering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7601A0DF-46E7-1A40-9B97-92205F408185}"/>
              </a:ext>
            </a:extLst>
          </p:cNvPr>
          <p:cNvSpPr txBox="1"/>
          <p:nvPr/>
        </p:nvSpPr>
        <p:spPr>
          <a:xfrm>
            <a:off x="4356674" y="1583753"/>
            <a:ext cx="14765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Ökat nyttiggörande av forskning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0596D2FC-0578-B442-85D2-C7F18935ECD9}"/>
              </a:ext>
            </a:extLst>
          </p:cNvPr>
          <p:cNvSpPr txBox="1"/>
          <p:nvPr/>
        </p:nvSpPr>
        <p:spPr>
          <a:xfrm>
            <a:off x="4572300" y="2317119"/>
            <a:ext cx="1476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En innovations-främjande kultur</a:t>
            </a:r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7D33A549-8FDF-BA42-A18C-DFDD32BE02EE}"/>
              </a:ext>
            </a:extLst>
          </p:cNvPr>
          <p:cNvSpPr txBox="1"/>
          <p:nvPr/>
        </p:nvSpPr>
        <p:spPr>
          <a:xfrm>
            <a:off x="5192092" y="2966329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Ökad attraktivitet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DDB3B515-D8A2-9C45-96CE-1AADD1EC6A65}"/>
              </a:ext>
            </a:extLst>
          </p:cNvPr>
          <p:cNvSpPr txBox="1"/>
          <p:nvPr/>
        </p:nvSpPr>
        <p:spPr>
          <a:xfrm>
            <a:off x="5918123" y="3339385"/>
            <a:ext cx="14765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Ökad forsknings-kvalitet</a:t>
            </a:r>
          </a:p>
        </p:txBody>
      </p:sp>
      <p:sp>
        <p:nvSpPr>
          <p:cNvPr id="55" name="Rektangel 54">
            <a:extLst>
              <a:ext uri="{FF2B5EF4-FFF2-40B4-BE49-F238E27FC236}">
                <a16:creationId xmlns:a16="http://schemas.microsoft.com/office/drawing/2014/main" id="{4A634D43-FCFC-1F40-9315-90E3498091F9}"/>
              </a:ext>
            </a:extLst>
          </p:cNvPr>
          <p:cNvSpPr/>
          <p:nvPr/>
        </p:nvSpPr>
        <p:spPr>
          <a:xfrm>
            <a:off x="3882641" y="4012066"/>
            <a:ext cx="47440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7188" indent="-163513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NKI</a:t>
            </a:r>
          </a:p>
          <a:p>
            <a:pPr marL="357188" indent="-163513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registrerade patent</a:t>
            </a:r>
          </a:p>
          <a:p>
            <a:pPr marL="357188" indent="-163513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licensaffärer</a:t>
            </a:r>
          </a:p>
          <a:p>
            <a:pPr marL="357188" indent="-163513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registrerade bolag</a:t>
            </a:r>
          </a:p>
          <a:p>
            <a:pPr marL="357188" indent="-163513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Antal samarbetsavtal ingångna 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127F345A-EF91-EA47-8DA9-014327AFCF8E}"/>
              </a:ext>
            </a:extLst>
          </p:cNvPr>
          <p:cNvSpPr txBox="1"/>
          <p:nvPr/>
        </p:nvSpPr>
        <p:spPr>
          <a:xfrm>
            <a:off x="7226123" y="717848"/>
            <a:ext cx="5918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600" b="1" i="1" dirty="0">
                <a:solidFill>
                  <a:srgbClr val="27788C"/>
                </a:solidFill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57" name="Triangel 56">
            <a:extLst>
              <a:ext uri="{FF2B5EF4-FFF2-40B4-BE49-F238E27FC236}">
                <a16:creationId xmlns:a16="http://schemas.microsoft.com/office/drawing/2014/main" id="{49C44D20-5E71-704A-B54F-C00D86E9B072}"/>
              </a:ext>
            </a:extLst>
          </p:cNvPr>
          <p:cNvSpPr/>
          <p:nvPr/>
        </p:nvSpPr>
        <p:spPr>
          <a:xfrm rot="5400000">
            <a:off x="5584448" y="459104"/>
            <a:ext cx="587165" cy="352848"/>
          </a:xfrm>
          <a:prstGeom prst="triangle">
            <a:avLst/>
          </a:prstGeom>
          <a:solidFill>
            <a:schemeClr val="bg1"/>
          </a:solidFill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ubrik 1">
            <a:extLst>
              <a:ext uri="{FF2B5EF4-FFF2-40B4-BE49-F238E27FC236}">
                <a16:creationId xmlns:a16="http://schemas.microsoft.com/office/drawing/2014/main" id="{CB710B78-5A62-8E49-98FB-DF4D751FBC25}"/>
              </a:ext>
            </a:extLst>
          </p:cNvPr>
          <p:cNvSpPr txBox="1">
            <a:spLocks/>
          </p:cNvSpPr>
          <p:nvPr/>
        </p:nvSpPr>
        <p:spPr>
          <a:xfrm>
            <a:off x="442098" y="83739"/>
            <a:ext cx="6588289" cy="4505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”Sverige ska vara ett av världens främsta forsknings- och innovationsländer och en ledande kunskapsnation, där högkvalitativ forskning, högre utbildning och innovation leder till samhällets utveckling och välfärd, näringslivets konkurrenskraft och svarar mot de samhällsutmaningar vi står inför, både i Sverige och globalt.”</a:t>
            </a:r>
          </a:p>
        </p:txBody>
      </p:sp>
      <p:sp>
        <p:nvSpPr>
          <p:cNvPr id="58" name="Triangel 57">
            <a:extLst>
              <a:ext uri="{FF2B5EF4-FFF2-40B4-BE49-F238E27FC236}">
                <a16:creationId xmlns:a16="http://schemas.microsoft.com/office/drawing/2014/main" id="{037853E4-CEF9-4246-BE97-A389586DCBC6}"/>
              </a:ext>
            </a:extLst>
          </p:cNvPr>
          <p:cNvSpPr/>
          <p:nvPr/>
        </p:nvSpPr>
        <p:spPr>
          <a:xfrm>
            <a:off x="8030245" y="2860728"/>
            <a:ext cx="587165" cy="352848"/>
          </a:xfrm>
          <a:prstGeom prst="triangle">
            <a:avLst/>
          </a:prstGeom>
          <a:solidFill>
            <a:schemeClr val="bg1"/>
          </a:solidFill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21A207D-7A8C-2542-A9ED-199A7B4F8133}"/>
              </a:ext>
            </a:extLst>
          </p:cNvPr>
          <p:cNvSpPr txBox="1"/>
          <p:nvPr/>
        </p:nvSpPr>
        <p:spPr>
          <a:xfrm rot="20981862">
            <a:off x="2650833" y="2900396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highlight>
                  <a:srgbClr val="FFFF00"/>
                </a:highlight>
                <a:latin typeface="Futura Medium" panose="020B0602020204020303" pitchFamily="34" charset="-79"/>
                <a:cs typeface="Futura Medium" panose="020B0602020204020303" pitchFamily="34" charset="-79"/>
              </a:rPr>
              <a:t>E  X E  M P  E  L</a:t>
            </a:r>
          </a:p>
        </p:txBody>
      </p:sp>
    </p:spTree>
    <p:extLst>
      <p:ext uri="{BB962C8B-B14F-4D97-AF65-F5344CB8AC3E}">
        <p14:creationId xmlns:p14="http://schemas.microsoft.com/office/powerpoint/2010/main" val="198032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91A0B234-FFAC-F947-BD63-464D8423F03C}"/>
              </a:ext>
            </a:extLst>
          </p:cNvPr>
          <p:cNvSpPr/>
          <p:nvPr/>
        </p:nvSpPr>
        <p:spPr>
          <a:xfrm>
            <a:off x="1167618" y="1153551"/>
            <a:ext cx="6435449" cy="4383804"/>
          </a:xfrm>
          <a:prstGeom prst="rect">
            <a:avLst/>
          </a:prstGeom>
          <a:noFill/>
          <a:ln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C580D4C8-72C8-9D43-9563-3B07DBF39D82}"/>
              </a:ext>
            </a:extLst>
          </p:cNvPr>
          <p:cNvSpPr/>
          <p:nvPr/>
        </p:nvSpPr>
        <p:spPr>
          <a:xfrm>
            <a:off x="1163075" y="5626198"/>
            <a:ext cx="643544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sz="10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”Innovationskontorens uppdrag är nyttiggörande av forskningsbaserad kunskap inkluderar bl.a. kommersialisering, sociala innovationer och socialt entreprenörskap, hantering av immateriella rättigheter och samverkan av olika slag, genom att: identifiera, bedöma, validera och paketera idéer att kommersialisera.”</a:t>
            </a:r>
          </a:p>
        </p:txBody>
      </p:sp>
      <p:sp>
        <p:nvSpPr>
          <p:cNvPr id="13" name="Rubrik 1">
            <a:extLst>
              <a:ext uri="{FF2B5EF4-FFF2-40B4-BE49-F238E27FC236}">
                <a16:creationId xmlns:a16="http://schemas.microsoft.com/office/drawing/2014/main" id="{647C5049-692B-EA40-82F1-CCE988BB3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078" y="538492"/>
            <a:ext cx="6694019" cy="727943"/>
          </a:xfrm>
        </p:spPr>
        <p:txBody>
          <a:bodyPr>
            <a:normAutofit/>
          </a:bodyPr>
          <a:lstStyle/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Innovationskontorens spelplan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9F169631-D319-0E4B-9706-69D636C8F957}"/>
              </a:ext>
            </a:extLst>
          </p:cNvPr>
          <p:cNvSpPr/>
          <p:nvPr/>
        </p:nvSpPr>
        <p:spPr>
          <a:xfrm>
            <a:off x="436099" y="623157"/>
            <a:ext cx="7898200" cy="5777643"/>
          </a:xfrm>
          <a:prstGeom prst="rect">
            <a:avLst/>
          </a:prstGeom>
          <a:noFill/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0BE5FD0-278B-BC48-B3BC-E55E014CA0CE}"/>
              </a:ext>
            </a:extLst>
          </p:cNvPr>
          <p:cNvSpPr/>
          <p:nvPr/>
        </p:nvSpPr>
        <p:spPr>
          <a:xfrm rot="16200000">
            <a:off x="-1329748" y="1382882"/>
            <a:ext cx="3102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Regeringens ambition / mål </a:t>
            </a:r>
            <a:endParaRPr lang="sv-SE" dirty="0"/>
          </a:p>
        </p:txBody>
      </p:sp>
      <p:sp>
        <p:nvSpPr>
          <p:cNvPr id="32" name="Ellips 31">
            <a:extLst>
              <a:ext uri="{FF2B5EF4-FFF2-40B4-BE49-F238E27FC236}">
                <a16:creationId xmlns:a16="http://schemas.microsoft.com/office/drawing/2014/main" id="{60051C58-C004-ED46-AF2E-5212784EF4A7}"/>
              </a:ext>
            </a:extLst>
          </p:cNvPr>
          <p:cNvSpPr/>
          <p:nvPr/>
        </p:nvSpPr>
        <p:spPr>
          <a:xfrm>
            <a:off x="5918123" y="-352848"/>
            <a:ext cx="3369887" cy="3369887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3" name="Båge 32">
            <a:extLst>
              <a:ext uri="{FF2B5EF4-FFF2-40B4-BE49-F238E27FC236}">
                <a16:creationId xmlns:a16="http://schemas.microsoft.com/office/drawing/2014/main" id="{94220765-3B71-3C4A-B758-2EAF0E2A5C9A}"/>
              </a:ext>
            </a:extLst>
          </p:cNvPr>
          <p:cNvSpPr/>
          <p:nvPr/>
        </p:nvSpPr>
        <p:spPr>
          <a:xfrm>
            <a:off x="4254423" y="-1971730"/>
            <a:ext cx="6694019" cy="6348858"/>
          </a:xfrm>
          <a:prstGeom prst="arc">
            <a:avLst>
              <a:gd name="adj1" fmla="val 5388350"/>
              <a:gd name="adj2" fmla="val 10844147"/>
            </a:avLst>
          </a:prstGeom>
          <a:ln>
            <a:solidFill>
              <a:srgbClr val="277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ktangel 33">
            <a:extLst>
              <a:ext uri="{FF2B5EF4-FFF2-40B4-BE49-F238E27FC236}">
                <a16:creationId xmlns:a16="http://schemas.microsoft.com/office/drawing/2014/main" id="{83CDC942-8D64-CB4A-AB39-730E659F75BD}"/>
              </a:ext>
            </a:extLst>
          </p:cNvPr>
          <p:cNvSpPr/>
          <p:nvPr/>
        </p:nvSpPr>
        <p:spPr>
          <a:xfrm rot="5400000">
            <a:off x="7171244" y="4840931"/>
            <a:ext cx="27895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Lärosätets ambition / mål</a:t>
            </a:r>
            <a:endParaRPr lang="sv-SE" dirty="0"/>
          </a:p>
        </p:txBody>
      </p:sp>
      <p:sp>
        <p:nvSpPr>
          <p:cNvPr id="37" name="Båge 36">
            <a:extLst>
              <a:ext uri="{FF2B5EF4-FFF2-40B4-BE49-F238E27FC236}">
                <a16:creationId xmlns:a16="http://schemas.microsoft.com/office/drawing/2014/main" id="{053C991F-B831-4546-ABE1-BB9D28F2D83A}"/>
              </a:ext>
            </a:extLst>
          </p:cNvPr>
          <p:cNvSpPr/>
          <p:nvPr/>
        </p:nvSpPr>
        <p:spPr>
          <a:xfrm>
            <a:off x="2113617" y="-3153308"/>
            <a:ext cx="8195209" cy="8712790"/>
          </a:xfrm>
          <a:prstGeom prst="arc">
            <a:avLst>
              <a:gd name="adj1" fmla="val 5746584"/>
              <a:gd name="adj2" fmla="val 10844147"/>
            </a:avLst>
          </a:prstGeom>
          <a:ln>
            <a:solidFill>
              <a:srgbClr val="2778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Rubrik 1">
            <a:extLst>
              <a:ext uri="{FF2B5EF4-FFF2-40B4-BE49-F238E27FC236}">
                <a16:creationId xmlns:a16="http://schemas.microsoft.com/office/drawing/2014/main" id="{BB5BE8A2-F412-C441-B82A-E31E8522D925}"/>
              </a:ext>
            </a:extLst>
          </p:cNvPr>
          <p:cNvSpPr txBox="1">
            <a:spLocks/>
          </p:cNvSpPr>
          <p:nvPr/>
        </p:nvSpPr>
        <p:spPr>
          <a:xfrm>
            <a:off x="1156108" y="97090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Insatser</a:t>
            </a:r>
          </a:p>
        </p:txBody>
      </p:sp>
      <p:sp>
        <p:nvSpPr>
          <p:cNvPr id="39" name="Rubrik 1">
            <a:extLst>
              <a:ext uri="{FF2B5EF4-FFF2-40B4-BE49-F238E27FC236}">
                <a16:creationId xmlns:a16="http://schemas.microsoft.com/office/drawing/2014/main" id="{EF08413A-9834-0B4D-8FE6-A72DB46A60DD}"/>
              </a:ext>
            </a:extLst>
          </p:cNvPr>
          <p:cNvSpPr txBox="1">
            <a:spLocks/>
          </p:cNvSpPr>
          <p:nvPr/>
        </p:nvSpPr>
        <p:spPr>
          <a:xfrm>
            <a:off x="2660408" y="97513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Resultat</a:t>
            </a:r>
          </a:p>
        </p:txBody>
      </p:sp>
      <p:sp>
        <p:nvSpPr>
          <p:cNvPr id="41" name="Rubrik 1">
            <a:extLst>
              <a:ext uri="{FF2B5EF4-FFF2-40B4-BE49-F238E27FC236}">
                <a16:creationId xmlns:a16="http://schemas.microsoft.com/office/drawing/2014/main" id="{8F96D6C5-369C-4340-B2F4-64C94ABF80A5}"/>
              </a:ext>
            </a:extLst>
          </p:cNvPr>
          <p:cNvSpPr txBox="1">
            <a:spLocks/>
          </p:cNvSpPr>
          <p:nvPr/>
        </p:nvSpPr>
        <p:spPr>
          <a:xfrm>
            <a:off x="4525304" y="96580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Effekter</a:t>
            </a:r>
          </a:p>
        </p:txBody>
      </p:sp>
      <p:sp>
        <p:nvSpPr>
          <p:cNvPr id="42" name="Rubrik 1">
            <a:extLst>
              <a:ext uri="{FF2B5EF4-FFF2-40B4-BE49-F238E27FC236}">
                <a16:creationId xmlns:a16="http://schemas.microsoft.com/office/drawing/2014/main" id="{50BC4EA4-FE5B-4545-B2A2-5FD86C142638}"/>
              </a:ext>
            </a:extLst>
          </p:cNvPr>
          <p:cNvSpPr txBox="1">
            <a:spLocks/>
          </p:cNvSpPr>
          <p:nvPr/>
        </p:nvSpPr>
        <p:spPr>
          <a:xfrm>
            <a:off x="5983239" y="975131"/>
            <a:ext cx="1228256" cy="727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Vision</a:t>
            </a:r>
          </a:p>
        </p:txBody>
      </p:sp>
      <p:sp>
        <p:nvSpPr>
          <p:cNvPr id="47" name="textruta 46">
            <a:extLst>
              <a:ext uri="{FF2B5EF4-FFF2-40B4-BE49-F238E27FC236}">
                <a16:creationId xmlns:a16="http://schemas.microsoft.com/office/drawing/2014/main" id="{9C36FFAA-C09B-F34F-8325-861B183A4945}"/>
              </a:ext>
            </a:extLst>
          </p:cNvPr>
          <p:cNvSpPr txBox="1"/>
          <p:nvPr/>
        </p:nvSpPr>
        <p:spPr>
          <a:xfrm>
            <a:off x="2224026" y="1458666"/>
            <a:ext cx="2057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xxx</a:t>
            </a:r>
          </a:p>
        </p:txBody>
      </p:sp>
      <p:sp>
        <p:nvSpPr>
          <p:cNvPr id="48" name="Rektangel 47">
            <a:extLst>
              <a:ext uri="{FF2B5EF4-FFF2-40B4-BE49-F238E27FC236}">
                <a16:creationId xmlns:a16="http://schemas.microsoft.com/office/drawing/2014/main" id="{1B15FF47-ABCF-924E-840A-96EE5F94EFCD}"/>
              </a:ext>
            </a:extLst>
          </p:cNvPr>
          <p:cNvSpPr/>
          <p:nvPr/>
        </p:nvSpPr>
        <p:spPr>
          <a:xfrm>
            <a:off x="2546790" y="2544477"/>
            <a:ext cx="2161899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 err="1">
                <a:latin typeface="Avenir Book" panose="02000503020000020003" pitchFamily="2" charset="0"/>
              </a:rPr>
              <a:t>xxxx</a:t>
            </a:r>
            <a:endParaRPr lang="sv-SE" sz="1100" dirty="0">
              <a:latin typeface="Avenir Book" panose="02000503020000020003" pitchFamily="2" charset="0"/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AD7EFEA2-0037-E343-AB6F-9722BC12F384}"/>
              </a:ext>
            </a:extLst>
          </p:cNvPr>
          <p:cNvSpPr/>
          <p:nvPr/>
        </p:nvSpPr>
        <p:spPr>
          <a:xfrm>
            <a:off x="2936642" y="3553865"/>
            <a:ext cx="24767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 err="1">
                <a:latin typeface="Avenir Book" panose="02000503020000020003" pitchFamily="2" charset="0"/>
              </a:rPr>
              <a:t>Xxx</a:t>
            </a:r>
            <a:endParaRPr lang="sv-SE" sz="1100" dirty="0"/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B7DB3118-D28E-4647-BFF3-EA74DA0253E4}"/>
              </a:ext>
            </a:extLst>
          </p:cNvPr>
          <p:cNvSpPr txBox="1"/>
          <p:nvPr/>
        </p:nvSpPr>
        <p:spPr>
          <a:xfrm>
            <a:off x="1460044" y="3731748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xxx</a:t>
            </a:r>
          </a:p>
        </p:txBody>
      </p:sp>
      <p:sp>
        <p:nvSpPr>
          <p:cNvPr id="51" name="textruta 50">
            <a:extLst>
              <a:ext uri="{FF2B5EF4-FFF2-40B4-BE49-F238E27FC236}">
                <a16:creationId xmlns:a16="http://schemas.microsoft.com/office/drawing/2014/main" id="{7601A0DF-46E7-1A40-9B97-92205F408185}"/>
              </a:ext>
            </a:extLst>
          </p:cNvPr>
          <p:cNvSpPr txBox="1"/>
          <p:nvPr/>
        </p:nvSpPr>
        <p:spPr>
          <a:xfrm>
            <a:off x="4356674" y="1583753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xxx</a:t>
            </a:r>
          </a:p>
        </p:txBody>
      </p:sp>
      <p:sp>
        <p:nvSpPr>
          <p:cNvPr id="52" name="textruta 51">
            <a:extLst>
              <a:ext uri="{FF2B5EF4-FFF2-40B4-BE49-F238E27FC236}">
                <a16:creationId xmlns:a16="http://schemas.microsoft.com/office/drawing/2014/main" id="{0596D2FC-0578-B442-85D2-C7F18935ECD9}"/>
              </a:ext>
            </a:extLst>
          </p:cNvPr>
          <p:cNvSpPr txBox="1"/>
          <p:nvPr/>
        </p:nvSpPr>
        <p:spPr>
          <a:xfrm>
            <a:off x="4572300" y="2317119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 err="1">
                <a:latin typeface="Avenir Book" panose="02000503020000020003" pitchFamily="2" charset="0"/>
              </a:rPr>
              <a:t>xxxx</a:t>
            </a:r>
            <a:endParaRPr lang="sv-SE" sz="1100" dirty="0">
              <a:latin typeface="Avenir Book" panose="02000503020000020003" pitchFamily="2" charset="0"/>
            </a:endParaRPr>
          </a:p>
        </p:txBody>
      </p:sp>
      <p:sp>
        <p:nvSpPr>
          <p:cNvPr id="53" name="textruta 52">
            <a:extLst>
              <a:ext uri="{FF2B5EF4-FFF2-40B4-BE49-F238E27FC236}">
                <a16:creationId xmlns:a16="http://schemas.microsoft.com/office/drawing/2014/main" id="{7D33A549-8FDF-BA42-A18C-DFDD32BE02EE}"/>
              </a:ext>
            </a:extLst>
          </p:cNvPr>
          <p:cNvSpPr txBox="1"/>
          <p:nvPr/>
        </p:nvSpPr>
        <p:spPr>
          <a:xfrm>
            <a:off x="5192092" y="2966329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xxx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DDB3B515-D8A2-9C45-96CE-1AADD1EC6A65}"/>
              </a:ext>
            </a:extLst>
          </p:cNvPr>
          <p:cNvSpPr txBox="1"/>
          <p:nvPr/>
        </p:nvSpPr>
        <p:spPr>
          <a:xfrm>
            <a:off x="5918123" y="3339385"/>
            <a:ext cx="1476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>
                <a:latin typeface="Avenir Book" panose="02000503020000020003" pitchFamily="2" charset="0"/>
              </a:rPr>
              <a:t>xxx</a:t>
            </a:r>
          </a:p>
        </p:txBody>
      </p:sp>
      <p:sp>
        <p:nvSpPr>
          <p:cNvPr id="56" name="textruta 55">
            <a:extLst>
              <a:ext uri="{FF2B5EF4-FFF2-40B4-BE49-F238E27FC236}">
                <a16:creationId xmlns:a16="http://schemas.microsoft.com/office/drawing/2014/main" id="{127F345A-EF91-EA47-8DA9-014327AFCF8E}"/>
              </a:ext>
            </a:extLst>
          </p:cNvPr>
          <p:cNvSpPr txBox="1"/>
          <p:nvPr/>
        </p:nvSpPr>
        <p:spPr>
          <a:xfrm>
            <a:off x="7226123" y="717848"/>
            <a:ext cx="59182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600" b="1" i="1" dirty="0">
                <a:solidFill>
                  <a:srgbClr val="27788C"/>
                </a:solidFill>
                <a:latin typeface="Avenir Book" panose="02000503020000020003" pitchFamily="2" charset="0"/>
              </a:rPr>
              <a:t>?</a:t>
            </a:r>
          </a:p>
        </p:txBody>
      </p:sp>
      <p:sp>
        <p:nvSpPr>
          <p:cNvPr id="57" name="Triangel 56">
            <a:extLst>
              <a:ext uri="{FF2B5EF4-FFF2-40B4-BE49-F238E27FC236}">
                <a16:creationId xmlns:a16="http://schemas.microsoft.com/office/drawing/2014/main" id="{49C44D20-5E71-704A-B54F-C00D86E9B072}"/>
              </a:ext>
            </a:extLst>
          </p:cNvPr>
          <p:cNvSpPr/>
          <p:nvPr/>
        </p:nvSpPr>
        <p:spPr>
          <a:xfrm rot="5400000">
            <a:off x="5584448" y="459104"/>
            <a:ext cx="587165" cy="352848"/>
          </a:xfrm>
          <a:prstGeom prst="triangle">
            <a:avLst/>
          </a:prstGeom>
          <a:solidFill>
            <a:schemeClr val="bg1"/>
          </a:solidFill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ubrik 1">
            <a:extLst>
              <a:ext uri="{FF2B5EF4-FFF2-40B4-BE49-F238E27FC236}">
                <a16:creationId xmlns:a16="http://schemas.microsoft.com/office/drawing/2014/main" id="{CB710B78-5A62-8E49-98FB-DF4D751FBC25}"/>
              </a:ext>
            </a:extLst>
          </p:cNvPr>
          <p:cNvSpPr txBox="1">
            <a:spLocks/>
          </p:cNvSpPr>
          <p:nvPr/>
        </p:nvSpPr>
        <p:spPr>
          <a:xfrm>
            <a:off x="442098" y="83739"/>
            <a:ext cx="6588289" cy="45057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000" i="1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”Sverige ska vara ett av världens främsta forsknings- och innovationsländer och en ledande kunskapsnation, där högkvalitativ forskning, högre utbildning och innovation leder till samhällets utveckling och välfärd, näringslivets konkurrenskraft och svarar mot de samhällsutmaningar vi står inför, både i Sverige och globalt.”</a:t>
            </a:r>
          </a:p>
        </p:txBody>
      </p:sp>
      <p:sp>
        <p:nvSpPr>
          <p:cNvPr id="58" name="Triangel 57">
            <a:extLst>
              <a:ext uri="{FF2B5EF4-FFF2-40B4-BE49-F238E27FC236}">
                <a16:creationId xmlns:a16="http://schemas.microsoft.com/office/drawing/2014/main" id="{037853E4-CEF9-4246-BE97-A389586DCBC6}"/>
              </a:ext>
            </a:extLst>
          </p:cNvPr>
          <p:cNvSpPr/>
          <p:nvPr/>
        </p:nvSpPr>
        <p:spPr>
          <a:xfrm>
            <a:off x="8030245" y="2860728"/>
            <a:ext cx="587165" cy="352848"/>
          </a:xfrm>
          <a:prstGeom prst="triangle">
            <a:avLst/>
          </a:prstGeom>
          <a:solidFill>
            <a:schemeClr val="bg1"/>
          </a:solidFill>
          <a:ln w="38100">
            <a:solidFill>
              <a:srgbClr val="2778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641C5F55-A572-9A48-AEF5-DE529449BEB0}"/>
              </a:ext>
            </a:extLst>
          </p:cNvPr>
          <p:cNvSpPr/>
          <p:nvPr/>
        </p:nvSpPr>
        <p:spPr>
          <a:xfrm>
            <a:off x="3827403" y="4373724"/>
            <a:ext cx="24767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100" dirty="0" err="1">
                <a:latin typeface="Avenir Book" panose="02000503020000020003" pitchFamily="2" charset="0"/>
              </a:rPr>
              <a:t>Xxx</a:t>
            </a: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13907966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42798</TotalTime>
  <Words>551</Words>
  <Application>Microsoft Macintosh PowerPoint</Application>
  <PresentationFormat>Bildspel på skärmen (4:3)</PresentationFormat>
  <Paragraphs>88</Paragraphs>
  <Slides>4</Slides>
  <Notes>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Futura Medium</vt:lpstr>
      <vt:lpstr>Wingdings</vt:lpstr>
      <vt:lpstr>Office-tema</vt:lpstr>
      <vt:lpstr>Vad är en bra vision / ett bra övergripande  mål för ett innovationskontor?</vt:lpstr>
      <vt:lpstr>Vad är en bra vision / ett bra övergripande  mål för ett innovationskontor?</vt:lpstr>
      <vt:lpstr>Innovationskontorens spelplan</vt:lpstr>
      <vt:lpstr>Innovationskontorens spelplan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Kristian Wirsen</dc:creator>
  <cp:lastModifiedBy>Kristian Wirsén</cp:lastModifiedBy>
  <cp:revision>165</cp:revision>
  <dcterms:created xsi:type="dcterms:W3CDTF">2018-03-28T09:06:06Z</dcterms:created>
  <dcterms:modified xsi:type="dcterms:W3CDTF">2021-06-09T13:53:52Z</dcterms:modified>
</cp:coreProperties>
</file>