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577" r:id="rId2"/>
    <p:sldId id="325" r:id="rId3"/>
    <p:sldId id="580" r:id="rId4"/>
    <p:sldId id="581" r:id="rId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C1BF"/>
    <a:srgbClr val="27788C"/>
    <a:srgbClr val="44B4D0"/>
    <a:srgbClr val="FF00F8"/>
    <a:srgbClr val="399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05"/>
    <p:restoredTop sz="93041"/>
  </p:normalViewPr>
  <p:slideViewPr>
    <p:cSldViewPr snapToGrid="0" snapToObjects="1" showGuides="1">
      <p:cViewPr varScale="1">
        <p:scale>
          <a:sx n="108" d="100"/>
          <a:sy n="108" d="100"/>
        </p:scale>
        <p:origin x="1408" y="184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2DDD-893E-AE41-94A1-73F96004F33E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9CE60-2D11-8345-AC25-5F9505D7F2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502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50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811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436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6453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21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722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7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222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004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762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5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18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97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3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35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2A6BCC0-E4EC-2B4D-B2FA-CEE07BC47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5D3C00E-6140-474B-9AC0-AFC2E48316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7BBD23E2-DC59-F545-8DF1-BA7D6983E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1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Dialogfrågor IK / INK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3FA80617-D704-944F-A15D-EEA3B354F27D}"/>
              </a:ext>
            </a:extLst>
          </p:cNvPr>
          <p:cNvSpPr txBox="1">
            <a:spLocks/>
          </p:cNvSpPr>
          <p:nvPr/>
        </p:nvSpPr>
        <p:spPr>
          <a:xfrm>
            <a:off x="663384" y="1335742"/>
            <a:ext cx="7853083" cy="487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Målet är att dokumentera lokala framgångsfaktorer i samarbetet mellan innovationskontor och inkubator samt att utforska </a:t>
            </a: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potentialet</a:t>
            </a: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till ökat kundvärde i detta gränssnitt.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Vad är det vi (a) gör och (b) kunde göra tillsammans för att utgöra ett självklart förstahandsval för dem vi vänder oss till?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Vad är det vi (a) gör och (b) kunde göra tillsammans för att öka värdet för de </a:t>
            </a: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case</a:t>
            </a: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vi arbetar med?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Om vi haft gemensamma mätetal som lett oss till måluppfyllelse för såväl inkubator som innovationskontor, vilka hade det då varit?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effekter (som inte uppstått än) skulle uppstå om vi gjorde det vi kunde tillsammans (enligt 1, 2 ovan)?</a:t>
            </a:r>
          </a:p>
          <a:p>
            <a:pPr>
              <a:lnSpc>
                <a:spcPct val="100000"/>
              </a:lnSpc>
              <a:buClr>
                <a:srgbClr val="44B4D0"/>
              </a:buClr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27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Dialogfrågor IK / SP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3FA80617-D704-944F-A15D-EEA3B354F27D}"/>
              </a:ext>
            </a:extLst>
          </p:cNvPr>
          <p:cNvSpPr txBox="1">
            <a:spLocks/>
          </p:cNvSpPr>
          <p:nvPr/>
        </p:nvSpPr>
        <p:spPr>
          <a:xfrm>
            <a:off x="663384" y="1335742"/>
            <a:ext cx="7853083" cy="487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Målet är att synliggöra och dokumentera det potential som finns i ett samarbete mellan en science park och ett innovationskontor.</a:t>
            </a:r>
          </a:p>
          <a:p>
            <a:pPr>
              <a:lnSpc>
                <a:spcPct val="100000"/>
              </a:lnSpc>
              <a:buClr>
                <a:srgbClr val="44B4D0"/>
              </a:buClr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möjligheter har SP att på relativt kort tid identifiera och engagera intressenter för att medverka i verifiering av tidiga idéer?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forum har SP där näringsliv kan möta akademi – under strukturerade former?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Hur kan SP tillhandahålla tillgänglighet till expertstöd inom olika områden?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kanaler har SP för att synliggöra kunskap från akademin av mer icke-kommersiell karaktär, exempelvis sociala innovationer, publikationer?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Vilken kunskap har SP att kunna samla industriella intressenter (konsortium) för snabb skalning av spetsidéer?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Hur kan SP medverka till att vara ”skyltfönster” för idéer som är formade som licensaffärer?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+mj-lt"/>
              <a:buAutoNum type="arabicPeriod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  <a:buClr>
                <a:srgbClr val="44B4D0"/>
              </a:buClr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07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7243948" cy="865310"/>
          </a:xfrm>
        </p:spPr>
        <p:txBody>
          <a:bodyPr>
            <a:normAutofit/>
          </a:bodyPr>
          <a:lstStyle/>
          <a:p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Innovationskontor &amp; intervjuare:</a:t>
            </a:r>
            <a:b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Inkubator &amp; intervjuad: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E49AB1F-BC57-684A-907E-02FBF3BD8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735265"/>
              </p:ext>
            </p:extLst>
          </p:nvPr>
        </p:nvGraphicFramePr>
        <p:xfrm>
          <a:off x="110835" y="758432"/>
          <a:ext cx="8617528" cy="5827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373">
                  <a:extLst>
                    <a:ext uri="{9D8B030D-6E8A-4147-A177-3AD203B41FA5}">
                      <a16:colId xmlns:a16="http://schemas.microsoft.com/office/drawing/2014/main" val="412200139"/>
                    </a:ext>
                  </a:extLst>
                </a:gridCol>
                <a:gridCol w="6399155">
                  <a:extLst>
                    <a:ext uri="{9D8B030D-6E8A-4147-A177-3AD203B41FA5}">
                      <a16:colId xmlns:a16="http://schemas.microsoft.com/office/drawing/2014/main" val="736814998"/>
                    </a:ext>
                  </a:extLst>
                </a:gridCol>
              </a:tblGrid>
              <a:tr h="108738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1. ATTRAKTIONSKRAFT</a:t>
                      </a:r>
                      <a:b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</a:br>
                      <a: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Vad är det vi (a) gör och (b) kunde göra </a:t>
                      </a:r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tillsammans</a:t>
                      </a:r>
                      <a: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 för att utgöra ett självklart förstahandsval för dem vi vänder oss till?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 kern="120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a)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55521"/>
                  </a:ext>
                </a:extLst>
              </a:tr>
              <a:tr h="1087387">
                <a:tc v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0" kern="120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b)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671162"/>
                  </a:ext>
                </a:extLst>
              </a:tr>
              <a:tr h="896587">
                <a:tc rowSpan="2"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2. EFFEKTIVITET</a:t>
                      </a:r>
                      <a:b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</a:br>
                      <a: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Vad är det vi (a) gör och (b) kunde göra </a:t>
                      </a:r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tillsammans</a:t>
                      </a:r>
                      <a: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 för att öka värdet för de </a:t>
                      </a:r>
                      <a:r>
                        <a:rPr lang="sv-SE" sz="1000" b="0" dirty="0" err="1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case</a:t>
                      </a:r>
                      <a:r>
                        <a:rPr lang="sv-SE" sz="10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 vi arbetar med?</a:t>
                      </a:r>
                    </a:p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 kern="120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a)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532735"/>
                  </a:ext>
                </a:extLst>
              </a:tr>
              <a:tr h="896587">
                <a:tc v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000" b="0" kern="120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b)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227997"/>
                  </a:ext>
                </a:extLst>
              </a:tr>
              <a:tr h="857286">
                <a:tc>
                  <a:txBody>
                    <a:bodyPr/>
                    <a:lstStyle/>
                    <a:p>
                      <a:r>
                        <a:rPr lang="sv-SE" sz="1000" b="1" dirty="0">
                          <a:latin typeface="Avenir Book" panose="02000503020000020003" pitchFamily="2" charset="0"/>
                        </a:rPr>
                        <a:t>3. EFFEKTLOGIK</a:t>
                      </a:r>
                      <a:br>
                        <a:rPr lang="sv-SE" sz="1000" b="0" dirty="0">
                          <a:latin typeface="Avenir Book" panose="02000503020000020003" pitchFamily="2" charset="0"/>
                        </a:rPr>
                      </a:br>
                      <a:r>
                        <a:rPr lang="sv-SE" sz="1000" b="0" dirty="0">
                          <a:latin typeface="Avenir Book" panose="02000503020000020003" pitchFamily="2" charset="0"/>
                        </a:rPr>
                        <a:t>Om vi haft </a:t>
                      </a:r>
                      <a:r>
                        <a:rPr lang="sv-SE" sz="1000" b="1" dirty="0">
                          <a:latin typeface="Avenir Book" panose="02000503020000020003" pitchFamily="2" charset="0"/>
                        </a:rPr>
                        <a:t>gemensamma</a:t>
                      </a:r>
                      <a:r>
                        <a:rPr lang="sv-SE" sz="1000" b="0" dirty="0">
                          <a:latin typeface="Avenir Book" panose="02000503020000020003" pitchFamily="2" charset="0"/>
                        </a:rPr>
                        <a:t> mätetal som lett oss till måluppfyllelse för såväl inkubator som innovationskontor, vilka hade det då varit?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083185"/>
                  </a:ext>
                </a:extLst>
              </a:tr>
              <a:tr h="688769">
                <a:tc>
                  <a:txBody>
                    <a:bodyPr/>
                    <a:lstStyle/>
                    <a:p>
                      <a:r>
                        <a:rPr lang="sv-SE" sz="1000" b="1" dirty="0">
                          <a:latin typeface="Avenir Book" panose="02000503020000020003" pitchFamily="2" charset="0"/>
                        </a:rPr>
                        <a:t>4. POTENTIAL</a:t>
                      </a:r>
                      <a:br>
                        <a:rPr lang="sv-SE" sz="1000" b="0" dirty="0">
                          <a:latin typeface="Avenir Book" panose="02000503020000020003" pitchFamily="2" charset="0"/>
                        </a:rPr>
                      </a:br>
                      <a:r>
                        <a:rPr lang="sv-SE" sz="1000" b="0" dirty="0">
                          <a:latin typeface="Avenir Book" panose="02000503020000020003" pitchFamily="2" charset="0"/>
                        </a:rPr>
                        <a:t>Vilka </a:t>
                      </a:r>
                      <a:r>
                        <a:rPr lang="sv-SE" sz="1000" b="1" dirty="0">
                          <a:latin typeface="Avenir Book" panose="02000503020000020003" pitchFamily="2" charset="0"/>
                        </a:rPr>
                        <a:t>effekter</a:t>
                      </a:r>
                      <a:r>
                        <a:rPr lang="sv-SE" sz="1000" b="0" dirty="0">
                          <a:latin typeface="Avenir Book" panose="02000503020000020003" pitchFamily="2" charset="0"/>
                        </a:rPr>
                        <a:t> (som inte uppstått än) skulle uppstå </a:t>
                      </a:r>
                      <a:r>
                        <a:rPr lang="sv-SE" sz="1000" b="1" dirty="0">
                          <a:latin typeface="Avenir Book" panose="02000503020000020003" pitchFamily="2" charset="0"/>
                        </a:rPr>
                        <a:t>om</a:t>
                      </a:r>
                      <a:r>
                        <a:rPr lang="sv-SE" sz="1000" b="0" dirty="0">
                          <a:latin typeface="Avenir Book" panose="02000503020000020003" pitchFamily="2" charset="0"/>
                        </a:rPr>
                        <a:t> vi gjorde det vi kunde tillsammans (enligt 1, 2 ovan)?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000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77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7243948" cy="865310"/>
          </a:xfrm>
        </p:spPr>
        <p:txBody>
          <a:bodyPr>
            <a:normAutofit/>
          </a:bodyPr>
          <a:lstStyle/>
          <a:p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Innovationskontor &amp; intervjuare:</a:t>
            </a:r>
            <a:b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Science Park &amp; intervjuad: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E49AB1F-BC57-684A-907E-02FBF3BD8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890079"/>
              </p:ext>
            </p:extLst>
          </p:nvPr>
        </p:nvGraphicFramePr>
        <p:xfrm>
          <a:off x="110835" y="758432"/>
          <a:ext cx="8617528" cy="5878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373">
                  <a:extLst>
                    <a:ext uri="{9D8B030D-6E8A-4147-A177-3AD203B41FA5}">
                      <a16:colId xmlns:a16="http://schemas.microsoft.com/office/drawing/2014/main" val="412200139"/>
                    </a:ext>
                  </a:extLst>
                </a:gridCol>
                <a:gridCol w="6399155">
                  <a:extLst>
                    <a:ext uri="{9D8B030D-6E8A-4147-A177-3AD203B41FA5}">
                      <a16:colId xmlns:a16="http://schemas.microsoft.com/office/drawing/2014/main" val="736814998"/>
                    </a:ext>
                  </a:extLst>
                </a:gridCol>
              </a:tblGrid>
              <a:tr h="956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Vilka möjligheter har SP att på relativt kort tid identifiera och engagera intressenter för att medverka i verifiering av tidiga idéer?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083185"/>
                  </a:ext>
                </a:extLst>
              </a:tr>
              <a:tr h="956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Vilka forum har SP där näringsliv kan möta akademi – under strukturerade former?</a:t>
                      </a:r>
                    </a:p>
                    <a:p>
                      <a:endParaRPr lang="sv-SE" sz="1100" b="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000115"/>
                  </a:ext>
                </a:extLst>
              </a:tr>
              <a:tr h="956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Hur kan SP tillhandahålla tillgänglighet till expertstöd inom olika områden?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721095"/>
                  </a:ext>
                </a:extLst>
              </a:tr>
              <a:tr h="956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Vilka kanaler har SP för att synliggöra kunskap från akademin av mer icke-kommersiell karaktär, exempelvis sociala innovationer, publikationer?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735657"/>
                  </a:ext>
                </a:extLst>
              </a:tr>
              <a:tr h="956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Vilken kunskap har SP att kunna samla industriella intressenter (konsortium) för snabb skalning av spetsidéer?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3457"/>
                  </a:ext>
                </a:extLst>
              </a:tr>
              <a:tr h="956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venir Book" panose="02000503020000020003" pitchFamily="2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</a:rPr>
                        <a:t>Hur kan SP medverka till att vara ”skyltfönster” för idéer som är formade som licensaffärer?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 b="0" kern="1200" dirty="0">
                        <a:solidFill>
                          <a:schemeClr val="tx1"/>
                        </a:solidFill>
                        <a:latin typeface="Avenir Book" panose="02000503020000020003" pitchFamily="2" charset="0"/>
                        <a:ea typeface="Helvetica Neue Thin" panose="020B0403020202020204" pitchFamily="34" charset="0"/>
                        <a:cs typeface="Helvetica Neue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7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987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507</Words>
  <Application>Microsoft Macintosh PowerPoint</Application>
  <PresentationFormat>Bildspel på skärmen (4:3)</PresentationFormat>
  <Paragraphs>45</Paragraphs>
  <Slides>4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Office-tema</vt:lpstr>
      <vt:lpstr>Dialogfrågor IK / INK</vt:lpstr>
      <vt:lpstr>Dialogfrågor IK / SP</vt:lpstr>
      <vt:lpstr>Innovationskontor &amp; intervjuare: Inkubator &amp; intervjuad:</vt:lpstr>
      <vt:lpstr>Innovationskontor &amp; intervjuare: Science Park &amp; intervjuad: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Kristian Wirsén</dc:creator>
  <cp:lastModifiedBy>Kristian Wirsén</cp:lastModifiedBy>
  <cp:revision>12</cp:revision>
  <dcterms:created xsi:type="dcterms:W3CDTF">2020-11-11T08:57:50Z</dcterms:created>
  <dcterms:modified xsi:type="dcterms:W3CDTF">2021-06-09T14:01:02Z</dcterms:modified>
</cp:coreProperties>
</file>