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89" r:id="rId2"/>
    <p:sldId id="299" r:id="rId3"/>
    <p:sldId id="290" r:id="rId4"/>
    <p:sldId id="300" r:id="rId5"/>
    <p:sldId id="285" r:id="rId6"/>
    <p:sldId id="292" r:id="rId7"/>
    <p:sldId id="284" r:id="rId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B4D0"/>
    <a:srgbClr val="27788C"/>
    <a:srgbClr val="15C1BF"/>
    <a:srgbClr val="FF00F8"/>
    <a:srgbClr val="399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672"/>
    <p:restoredTop sz="93041"/>
  </p:normalViewPr>
  <p:slideViewPr>
    <p:cSldViewPr snapToGrid="0" snapToObjects="1" showGuides="1">
      <p:cViewPr varScale="1">
        <p:scale>
          <a:sx n="108" d="100"/>
          <a:sy n="108" d="100"/>
        </p:scale>
        <p:origin x="74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2DDD-893E-AE41-94A1-73F96004F33E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CE60-2D11-8345-AC25-5F9505D7F2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502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293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098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4807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0965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958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1559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21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72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7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222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00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62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5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1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97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3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35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21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f"/><Relationship Id="rId5" Type="http://schemas.openxmlformats.org/officeDocument/2006/relationships/image" Target="../media/image3.em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8.emf"/><Relationship Id="rId3" Type="http://schemas.openxmlformats.org/officeDocument/2006/relationships/image" Target="../media/image1.tiff"/><Relationship Id="rId7" Type="http://schemas.openxmlformats.org/officeDocument/2006/relationships/image" Target="../media/image7.emf"/><Relationship Id="rId12" Type="http://schemas.openxmlformats.org/officeDocument/2006/relationships/image" Target="../media/image12.emf"/><Relationship Id="rId17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11" Type="http://schemas.openxmlformats.org/officeDocument/2006/relationships/image" Target="../media/image11.emf"/><Relationship Id="rId5" Type="http://schemas.openxmlformats.org/officeDocument/2006/relationships/hyperlink" Target="https://www.dropbox.com/sh/a6vadn1ge7ncndx/AAD8v0kDvvZsRsFoPp76VWpLa?dl=0" TargetMode="External"/><Relationship Id="rId15" Type="http://schemas.openxmlformats.org/officeDocument/2006/relationships/image" Target="../media/image15.emf"/><Relationship Id="rId10" Type="http://schemas.openxmlformats.org/officeDocument/2006/relationships/image" Target="../media/image10.emf"/><Relationship Id="rId19" Type="http://schemas.openxmlformats.org/officeDocument/2006/relationships/image" Target="../media/image19.emf"/><Relationship Id="rId4" Type="http://schemas.openxmlformats.org/officeDocument/2006/relationships/image" Target="../media/image2.tiff"/><Relationship Id="rId9" Type="http://schemas.openxmlformats.org/officeDocument/2006/relationships/image" Target="../media/image9.emf"/><Relationship Id="rId1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 bygger en intressentkarta!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4" y="1335742"/>
            <a:ext cx="7853083" cy="487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5762BD6-DB48-634C-B6C8-DCCE8B3BB0B5}"/>
              </a:ext>
            </a:extLst>
          </p:cNvPr>
          <p:cNvSpPr/>
          <p:nvPr/>
        </p:nvSpPr>
        <p:spPr>
          <a:xfrm>
            <a:off x="631240" y="1290918"/>
            <a:ext cx="345743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Arial" panose="020B0604020202020204" pitchFamily="34" charset="0"/>
              <a:buChar char="•"/>
            </a:pPr>
            <a:r>
              <a:rPr lang="sv-SE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Vilket uppdrag / mål har denna intressent?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Arial" panose="020B0604020202020204" pitchFamily="34" charset="0"/>
              <a:buChar char="•"/>
            </a:pPr>
            <a:r>
              <a:rPr lang="sv-SE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behov fyller vi för intressenten?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Arial" panose="020B0604020202020204" pitchFamily="34" charset="0"/>
              <a:buChar char="•"/>
            </a:pPr>
            <a:r>
              <a:rPr lang="sv-SE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behov fyller intressenten för oss?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Arial" panose="020B0604020202020204" pitchFamily="34" charset="0"/>
              <a:buChar char="•"/>
            </a:pPr>
            <a:r>
              <a:rPr lang="sv-SE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Hur verksamhetskritiskt är samarbetet med denna intressent? 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35FBA2E-48F7-F147-9FBB-D3BAA8C8BA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8532">
            <a:off x="790647" y="4054243"/>
            <a:ext cx="2511516" cy="18836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284FE62-2FD0-1044-BFF7-58B0210229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925" y="3788260"/>
            <a:ext cx="3362030" cy="2521522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1E7BDC8-30EF-F346-A51D-FA41B599C0D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7478" y="1067327"/>
            <a:ext cx="3297664" cy="24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97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C9E7EA0-CC1D-8744-AFD1-F9BB1A8FA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482844"/>
              </p:ext>
            </p:extLst>
          </p:nvPr>
        </p:nvGraphicFramePr>
        <p:xfrm>
          <a:off x="0" y="-1"/>
          <a:ext cx="9143999" cy="61522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054">
                  <a:extLst>
                    <a:ext uri="{9D8B030D-6E8A-4147-A177-3AD203B41FA5}">
                      <a16:colId xmlns:a16="http://schemas.microsoft.com/office/drawing/2014/main" val="345246389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4222643453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185333824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2563323187"/>
                    </a:ext>
                  </a:extLst>
                </a:gridCol>
                <a:gridCol w="490654">
                  <a:extLst>
                    <a:ext uri="{9D8B030D-6E8A-4147-A177-3AD203B41FA5}">
                      <a16:colId xmlns:a16="http://schemas.microsoft.com/office/drawing/2014/main" val="3032666032"/>
                    </a:ext>
                  </a:extLst>
                </a:gridCol>
              </a:tblGrid>
              <a:tr h="758284"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Intressent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uppdrag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behov av oss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Vårt behov av dem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*)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299014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Forskningsstöd/ Grants Office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Stödja ökad externfinansiering och förenklad process runt externfinansiering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Hjälp med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impactdelen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och IP strategi i ansökningarna. Viktigt i H2020. Hjälpa till med nya samarbetspartners. Rätt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consortium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. Vidga vy för forskarna på begreppet nyttiggörande. Visa på möjligheter till vad och hur resultaten kan nyttiggöras.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Information om kommande program och kommande utlysningar. Hitta forskarintressenter tidigare. ”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Avkladdifieringen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”- reda ut förhållande till rättigheter och ägande. Att vi får komma in tidigt i processen.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10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55474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Fundraising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/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Development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office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/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Ökad finansieringen till universitetets verksamhet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Näringslivskontakter. Vi har kontakter med entreprenörer som varit framgångsrika. Vill åt bra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fundraisingcase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 till innovationsprojekt.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3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94857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Alumnverksamhet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Vårda relationer med f.d. studenter för att skapa värde för lärosätet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Vill komma i kontakt med lyckade alumner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Mentorer, investerare, affärsängelnätverk. Kontakter , dörröppnare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6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584759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Forskningsinfrastrukturannläggningar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Möjliggöra avancerad forskning.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Hantering av fynd. Hur man nyttiggöra dessa mängder. Hjälpa externa användare av infrastrukturen.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Inflödeskälla av ganska avancerad högteknologisk forskning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6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767401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HR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Arbetar med rekrytering, kompetensutveckling, kompetensförsörjning och avveckling.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Få information av oss gällande bisyssla och uppdragsrelaterade frågor.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Få tydliga ramar vad som gäller från bisyssla, förmånsbeskattning mm. Gradering av meritering.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7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221575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2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Juridik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Avtalsskrivning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Tidig dialog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Avtalsskrivning </a:t>
                      </a:r>
                    </a:p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Juridiska riskbedömningar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7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251547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2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Kommunikation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Informationsspridning</a:t>
                      </a:r>
                    </a:p>
                    <a:p>
                      <a:r>
                        <a:rPr lang="sv-SE" sz="1200" dirty="0" err="1">
                          <a:latin typeface="Avenir Book" panose="02000503020000020003" pitchFamily="2" charset="0"/>
                        </a:rPr>
                        <a:t>Varumärkesbyggande</a:t>
                      </a:r>
                      <a:endParaRPr lang="sv-SE" sz="12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Underlag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 err="1">
                          <a:latin typeface="Avenir Book" panose="02000503020000020003" pitchFamily="2" charset="0"/>
                        </a:rPr>
                        <a:t>Impactskapande</a:t>
                      </a:r>
                      <a:r>
                        <a:rPr lang="sv-SE" sz="1200" dirty="0">
                          <a:latin typeface="Avenir Book" panose="02000503020000020003" pitchFamily="2" charset="0"/>
                        </a:rPr>
                        <a:t> artiklar, information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7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666892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2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Ekonomifunktion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Ekonomistöd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Underlag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Projektkontering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dirty="0">
                          <a:latin typeface="Avenir Book" panose="02000503020000020003" pitchFamily="2" charset="0"/>
                        </a:rPr>
                        <a:t>3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839338"/>
                  </a:ext>
                </a:extLst>
              </a:tr>
            </a:tbl>
          </a:graphicData>
        </a:graphic>
      </p:graphicFrame>
      <p:sp>
        <p:nvSpPr>
          <p:cNvPr id="8" name="textruta 7">
            <a:extLst>
              <a:ext uri="{FF2B5EF4-FFF2-40B4-BE49-F238E27FC236}">
                <a16:creationId xmlns:a16="http://schemas.microsoft.com/office/drawing/2014/main" id="{61C6AA60-96AD-D24D-B949-AFDE7CCF28EA}"/>
              </a:ext>
            </a:extLst>
          </p:cNvPr>
          <p:cNvSpPr txBox="1"/>
          <p:nvPr/>
        </p:nvSpPr>
        <p:spPr>
          <a:xfrm>
            <a:off x="4759856" y="6356663"/>
            <a:ext cx="42482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>
                <a:latin typeface="Avenir Book" panose="02000503020000020003" pitchFamily="2" charset="0"/>
              </a:rPr>
              <a:t>*) Hur verksamhetskritiskt är samarbetet med intressenten för oss</a:t>
            </a:r>
            <a:br>
              <a:rPr lang="sv-SE" sz="1100" dirty="0">
                <a:latin typeface="Avenir Book" panose="02000503020000020003" pitchFamily="2" charset="0"/>
              </a:rPr>
            </a:br>
            <a:r>
              <a:rPr lang="sv-SE" sz="1100" dirty="0">
                <a:latin typeface="Avenir Book" panose="02000503020000020003" pitchFamily="2" charset="0"/>
              </a:rPr>
              <a:t> 1: helt oviktigt – 10: helt avgörande för vårt uppdrag</a:t>
            </a:r>
          </a:p>
        </p:txBody>
      </p:sp>
    </p:spTree>
    <p:extLst>
      <p:ext uri="{BB962C8B-B14F-4D97-AF65-F5344CB8AC3E}">
        <p14:creationId xmlns:p14="http://schemas.microsoft.com/office/powerpoint/2010/main" val="392159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C9E7EA0-CC1D-8744-AFD1-F9BB1A8FA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621167"/>
              </p:ext>
            </p:extLst>
          </p:nvPr>
        </p:nvGraphicFramePr>
        <p:xfrm>
          <a:off x="1" y="0"/>
          <a:ext cx="9143999" cy="5898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5054">
                  <a:extLst>
                    <a:ext uri="{9D8B030D-6E8A-4147-A177-3AD203B41FA5}">
                      <a16:colId xmlns:a16="http://schemas.microsoft.com/office/drawing/2014/main" val="345246389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4222643453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185333824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2563323187"/>
                    </a:ext>
                  </a:extLst>
                </a:gridCol>
                <a:gridCol w="490654">
                  <a:extLst>
                    <a:ext uri="{9D8B030D-6E8A-4147-A177-3AD203B41FA5}">
                      <a16:colId xmlns:a16="http://schemas.microsoft.com/office/drawing/2014/main" val="3032666032"/>
                    </a:ext>
                  </a:extLst>
                </a:gridCol>
              </a:tblGrid>
              <a:tr h="758284"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Intressent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uppdrag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behov av oss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Vårt behov av dem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*)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299014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Forskare (frälsta)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Forska &amp; publicera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Undervisa</a:t>
                      </a:r>
                    </a:p>
                    <a:p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Nyttigöra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Rådgivning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Nätverk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Idéinflöde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10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55474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Forskare (skeptiker &amp; ignoranter)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Forska &amp; publicera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Undervisa</a:t>
                      </a:r>
                    </a:p>
                    <a:p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Nyttigöra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Inspiration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Kompetensutveckling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Coaching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Nätverk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Idéinflöde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8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94857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Centrumbildningar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Forska &amp; publicera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Samverka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Nyttiggöra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avseende nyttiggörande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Rådgivning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Idéinflöde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>
                          <a:latin typeface="Avenir Book" panose="02000503020000020003" pitchFamily="2" charset="0"/>
                        </a:rPr>
                        <a:t>Finansiering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9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584759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SIP och internationella motsvarigheter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Kanalisera finansiering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Forskningssamverkan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Internationalisering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Kompetensutveckling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Flöde av projektansökningar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Komma kontakt med forskare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 av våra innovationsprojekt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Synlighet för oss och projekten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7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767401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Studenter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Utbildning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Bygga CV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Sprida modern kunskap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Inspiration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Kompetensutveckling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Coaching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Nätverk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Idéinflöde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Uppfyllda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KPI:er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4-8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221575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Rektor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Skapa förutsättningar för forskning, utbildning och nyttiggörande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Representera universitetet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Regionalt ansvar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Måluppfyllelse av vision ( (tex adressera samhällsutmaningar,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impact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, nyttiggörande)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Bidra till attraktivitet som arbetsgivare och utbildare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Förankring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Visa prioritering av nyttiggörande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Intresse &amp; vision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Finansiering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9-10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4409360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Fakultets- och institutionsledning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Skapa förutsättningar för forskning, utbildning och nyttiggörande inom ett vetenskapsområde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Måluppfyllelse av vision ( (tex adressera samhällsutmaningar,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impact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, nyttiggörande)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Bidra till attraktivitet som arbetsgivare och utbildare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Ev. finansiering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Förankring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Visa prioritering av nyttiggörande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Ingång till forskare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8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0495976"/>
                  </a:ext>
                </a:extLst>
              </a:tr>
            </a:tbl>
          </a:graphicData>
        </a:graphic>
      </p:graphicFrame>
      <p:sp>
        <p:nvSpPr>
          <p:cNvPr id="8" name="textruta 7">
            <a:extLst>
              <a:ext uri="{FF2B5EF4-FFF2-40B4-BE49-F238E27FC236}">
                <a16:creationId xmlns:a16="http://schemas.microsoft.com/office/drawing/2014/main" id="{61C6AA60-96AD-D24D-B949-AFDE7CCF28EA}"/>
              </a:ext>
            </a:extLst>
          </p:cNvPr>
          <p:cNvSpPr txBox="1"/>
          <p:nvPr/>
        </p:nvSpPr>
        <p:spPr>
          <a:xfrm>
            <a:off x="4759856" y="6356663"/>
            <a:ext cx="42482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>
                <a:latin typeface="Avenir Book" panose="02000503020000020003" pitchFamily="2" charset="0"/>
              </a:rPr>
              <a:t>*) Hur verksamhetskritiskt är samarbetet med intressenten för oss</a:t>
            </a:r>
            <a:br>
              <a:rPr lang="sv-SE" sz="1100" dirty="0">
                <a:latin typeface="Avenir Book" panose="02000503020000020003" pitchFamily="2" charset="0"/>
              </a:rPr>
            </a:br>
            <a:r>
              <a:rPr lang="sv-SE" sz="1100" dirty="0">
                <a:latin typeface="Avenir Book" panose="02000503020000020003" pitchFamily="2" charset="0"/>
              </a:rPr>
              <a:t> 1: helt oviktigt – 10: helt avgörande för vårt uppdrag</a:t>
            </a:r>
          </a:p>
        </p:txBody>
      </p:sp>
    </p:spTree>
    <p:extLst>
      <p:ext uri="{BB962C8B-B14F-4D97-AF65-F5344CB8AC3E}">
        <p14:creationId xmlns:p14="http://schemas.microsoft.com/office/powerpoint/2010/main" val="183154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C9E7EA0-CC1D-8744-AFD1-F9BB1A8FAA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359656"/>
              </p:ext>
            </p:extLst>
          </p:nvPr>
        </p:nvGraphicFramePr>
        <p:xfrm>
          <a:off x="0" y="-1"/>
          <a:ext cx="9129913" cy="53302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0968">
                  <a:extLst>
                    <a:ext uri="{9D8B030D-6E8A-4147-A177-3AD203B41FA5}">
                      <a16:colId xmlns:a16="http://schemas.microsoft.com/office/drawing/2014/main" val="345246389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4222643453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1853338241"/>
                    </a:ext>
                  </a:extLst>
                </a:gridCol>
                <a:gridCol w="2416097">
                  <a:extLst>
                    <a:ext uri="{9D8B030D-6E8A-4147-A177-3AD203B41FA5}">
                      <a16:colId xmlns:a16="http://schemas.microsoft.com/office/drawing/2014/main" val="2563323187"/>
                    </a:ext>
                  </a:extLst>
                </a:gridCol>
                <a:gridCol w="490654">
                  <a:extLst>
                    <a:ext uri="{9D8B030D-6E8A-4147-A177-3AD203B41FA5}">
                      <a16:colId xmlns:a16="http://schemas.microsoft.com/office/drawing/2014/main" val="3032666032"/>
                    </a:ext>
                  </a:extLst>
                </a:gridCol>
              </a:tblGrid>
              <a:tr h="758284"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Intressent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uppdrag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Deras behov av oss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Vårt behov av dem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1" i="1" dirty="0">
                          <a:latin typeface="Avenir Book" panose="02000503020000020003" pitchFamily="2" charset="0"/>
                        </a:rPr>
                        <a:t>*)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299014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Universitetsledning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- Rektor med stab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Leda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univeristetet</a:t>
                      </a:r>
                      <a:br>
                        <a:rPr lang="sv-SE" sz="1000" dirty="0">
                          <a:latin typeface="Avenir Book" panose="02000503020000020003" pitchFamily="2" charset="0"/>
                        </a:rPr>
                      </a:br>
                      <a:r>
                        <a:rPr lang="sv-SE" sz="1000" dirty="0">
                          <a:latin typeface="Avenir Book" panose="02000503020000020003" pitchFamily="2" charset="0"/>
                        </a:rPr>
                        <a:t>Mål, strategi, verksamhetsplanering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Representera gentemot departement, finansiärer, 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”Vad?”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De behöver utförare för ett visst uppdrag (IK), expertkompetens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Vårt uppdrag ”startar” och definieras här (tex Chalmers)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10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55474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Förvaltningsledning</a:t>
                      </a:r>
                      <a:br>
                        <a:rPr lang="sv-SE" sz="1000" dirty="0">
                          <a:latin typeface="Avenir Book" panose="02000503020000020003" pitchFamily="2" charset="0"/>
                        </a:rPr>
                      </a:br>
                      <a:r>
                        <a:rPr lang="sv-SE" sz="1000" dirty="0">
                          <a:latin typeface="Avenir Book" panose="02000503020000020003" pitchFamily="2" charset="0"/>
                        </a:rPr>
                        <a:t>-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univ.direktör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- Ledningsstöd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Förvaltning</a:t>
                      </a: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”Hur?”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Verkställighet på uppdraget som ”ägs” av universitetsledning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Arbetsbeskrivning, ramar, budget, tydlighet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Representerar vid LTU (tidigare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LiU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) beställaren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10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948573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Universitetsstyrelsen </a:t>
                      </a:r>
                      <a:r>
                        <a:rPr lang="sv-SE" sz="1000" i="1" dirty="0">
                          <a:latin typeface="Avenir Book" panose="02000503020000020003" pitchFamily="2" charset="0"/>
                        </a:rPr>
                        <a:t>(</a:t>
                      </a:r>
                      <a:r>
                        <a:rPr lang="sv-SE" sz="1000" i="1" dirty="0" err="1">
                          <a:latin typeface="Avenir Book" panose="02000503020000020003" pitchFamily="2" charset="0"/>
                        </a:rPr>
                        <a:t>Johan@LiU</a:t>
                      </a:r>
                      <a:r>
                        <a:rPr lang="sv-SE" sz="1000" i="1" dirty="0">
                          <a:latin typeface="Avenir Book" panose="02000503020000020003" pitchFamily="2" charset="0"/>
                        </a:rPr>
                        <a:t>)</a:t>
                      </a:r>
                    </a:p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584759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Samverkansstöd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Driva strategiska partnerskap, ”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Key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Accounts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”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Stötta samverkan med ”mindre” företag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Mycket olika organisationsformer….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Nätverk bland forskare/grupper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Samordning, krafter som drar mot samma mål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Bredare erbjudande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Nätverk, relationer med näringslivet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Samordning, krafter som drar mot samma mål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Bredare erbjudande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Bidrar till ”relevans”, lättare för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univ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att relatera till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6 - </a:t>
                      </a:r>
                      <a:r>
                        <a:rPr lang="sv-SE" sz="1000" dirty="0">
                          <a:latin typeface="Avenir Book" panose="02000503020000020003" pitchFamily="2" charset="0"/>
                          <a:sym typeface="Wingdings" panose="05000000000000000000" pitchFamily="2" charset="2"/>
                        </a:rPr>
                        <a:t>10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767401"/>
                  </a:ext>
                </a:extLst>
              </a:tr>
              <a:tr h="589121"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Grundutbildning (poänggivande kurser)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Skapa och genomföra utbildningar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Att bidra till att forskningsbaserade idéer kommer samhället till nytta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mha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entreprenörskapsutbildade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studetner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.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* Utbildning kring innovation, entreprenörskap efterfrågas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Uppslag till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case</a:t>
                      </a:r>
                      <a:r>
                        <a:rPr lang="sv-SE" sz="1000" dirty="0">
                          <a:latin typeface="Avenir Book" panose="02000503020000020003" pitchFamily="2" charset="0"/>
                        </a:rPr>
                        <a:t> för projektkurser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Härifrån kommer nästa idébärare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Vi kan nå målgruppen genom intressenten, för </a:t>
                      </a:r>
                      <a:r>
                        <a:rPr lang="sv-SE" sz="1000" dirty="0" err="1">
                          <a:latin typeface="Avenir Book" panose="02000503020000020003" pitchFamily="2" charset="0"/>
                        </a:rPr>
                        <a:t>indlöde</a:t>
                      </a:r>
                      <a:endParaRPr lang="sv-SE" sz="1000" dirty="0">
                        <a:latin typeface="Avenir Book" panose="02000503020000020003" pitchFamily="2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000" dirty="0">
                          <a:latin typeface="Avenir Book" panose="02000503020000020003" pitchFamily="2" charset="0"/>
                        </a:rPr>
                        <a:t>Vi kan uppfylla delar av vårt uppdrag genom utbildningarna (utan att öppna dammluckorna)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 dirty="0">
                          <a:latin typeface="Avenir Book" panose="02000503020000020003" pitchFamily="2" charset="0"/>
                        </a:rPr>
                        <a:t>6</a:t>
                      </a: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221575"/>
                  </a:ext>
                </a:extLst>
              </a:tr>
            </a:tbl>
          </a:graphicData>
        </a:graphic>
      </p:graphicFrame>
      <p:sp>
        <p:nvSpPr>
          <p:cNvPr id="8" name="textruta 7">
            <a:extLst>
              <a:ext uri="{FF2B5EF4-FFF2-40B4-BE49-F238E27FC236}">
                <a16:creationId xmlns:a16="http://schemas.microsoft.com/office/drawing/2014/main" id="{61C6AA60-96AD-D24D-B949-AFDE7CCF28EA}"/>
              </a:ext>
            </a:extLst>
          </p:cNvPr>
          <p:cNvSpPr txBox="1"/>
          <p:nvPr/>
        </p:nvSpPr>
        <p:spPr>
          <a:xfrm>
            <a:off x="4759856" y="6356663"/>
            <a:ext cx="42482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100" dirty="0">
                <a:latin typeface="Avenir Book" panose="02000503020000020003" pitchFamily="2" charset="0"/>
              </a:rPr>
              <a:t>*) Hur verksamhetskritiskt är samarbetet med intressenten för oss</a:t>
            </a:r>
            <a:br>
              <a:rPr lang="sv-SE" sz="1100" dirty="0">
                <a:latin typeface="Avenir Book" panose="02000503020000020003" pitchFamily="2" charset="0"/>
              </a:rPr>
            </a:br>
            <a:r>
              <a:rPr lang="sv-SE" sz="1100" dirty="0">
                <a:latin typeface="Avenir Book" panose="02000503020000020003" pitchFamily="2" charset="0"/>
              </a:rPr>
              <a:t> 1: helt oviktigt – 10: helt avgörande för vårt uppdrag</a:t>
            </a:r>
          </a:p>
        </p:txBody>
      </p:sp>
    </p:spTree>
    <p:extLst>
      <p:ext uri="{BB962C8B-B14F-4D97-AF65-F5344CB8AC3E}">
        <p14:creationId xmlns:p14="http://schemas.microsoft.com/office/powerpoint/2010/main" val="4200469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Hemuppgift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8"/>
            <a:ext cx="7695450" cy="2894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Komplettera, tillsammans med kollegorna på hemmaplan, intressentkartan.</a:t>
            </a:r>
          </a:p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Värdera intressentrelationerna: i vilka 4 relationer finns det störst potential att utveckla samarbetet? </a:t>
            </a:r>
          </a:p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Genomför intressentintervjuer med </a:t>
            </a:r>
            <a:r>
              <a:rPr lang="sv-SE" sz="1800">
                <a:latin typeface="Avenir Book" panose="02000503020000020003" pitchFamily="2" charset="0"/>
              </a:rPr>
              <a:t>minst 4 </a:t>
            </a:r>
            <a:r>
              <a:rPr lang="sv-SE" sz="1800" dirty="0">
                <a:latin typeface="Avenir Book" panose="02000503020000020003" pitchFamily="2" charset="0"/>
              </a:rPr>
              <a:t>prioriterade intressenter, </a:t>
            </a:r>
            <a:r>
              <a:rPr lang="sv-SE" sz="1800" i="1" dirty="0">
                <a:latin typeface="Avenir Book" panose="02000503020000020003" pitchFamily="2" charset="0"/>
              </a:rPr>
              <a:t>”som en del av en nationell satsning på utveckling av innovationskontorsfunktionen vid landets samtliga lärosäten”</a:t>
            </a:r>
          </a:p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Sammanställ identifierade utvecklingsområden</a:t>
            </a:r>
          </a:p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Spara dessa i </a:t>
            </a:r>
            <a:r>
              <a:rPr lang="sv-SE" sz="1800" dirty="0">
                <a:latin typeface="Avenir Book" panose="02000503020000020003" pitchFamily="2" charset="0"/>
                <a:hlinkClick r:id="rId5"/>
              </a:rPr>
              <a:t>dropboxmappen</a:t>
            </a:r>
            <a:r>
              <a:rPr lang="sv-SE" sz="1800" dirty="0">
                <a:latin typeface="Avenir Book" panose="02000503020000020003" pitchFamily="2" charset="0"/>
              </a:rPr>
              <a:t> senast den 28/1</a:t>
            </a:r>
          </a:p>
          <a:p>
            <a:pPr>
              <a:buFont typeface="+mj-lt"/>
              <a:buAutoNum type="arabicPeriod"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9F9EE4-CFA2-734A-87B6-FF68A37A039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028" y="4555818"/>
            <a:ext cx="1196682" cy="89751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C5066A08-50E4-144A-9A5F-07D01B1CBE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050" y="4862323"/>
            <a:ext cx="615950" cy="539750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DAB49317-9F0B-3449-841F-979E2FFC1FE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428" y="4708218"/>
            <a:ext cx="1196682" cy="89751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5494ADA8-D324-7844-B222-491AA41A39B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196" y="43791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5E5658B9-15DE-C842-8337-ACE0DC839A6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596" y="45315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D9C369FE-A11C-5345-A85B-C54810E46F7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3996" y="46839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E1787654-2D2B-7644-9612-E30396B1813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396" y="48363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D07801CA-3283-CC43-8046-32FC49253D0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796" y="49887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2" name="Bildobjekt 31">
            <a:extLst>
              <a:ext uri="{FF2B5EF4-FFF2-40B4-BE49-F238E27FC236}">
                <a16:creationId xmlns:a16="http://schemas.microsoft.com/office/drawing/2014/main" id="{0D799E40-6BD0-5749-B4A7-A28BB4A63B3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1196" y="51411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8685170B-43E0-5546-8294-8166AC99F87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3596" y="52935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4" name="Bildobjekt 33">
            <a:extLst>
              <a:ext uri="{FF2B5EF4-FFF2-40B4-BE49-F238E27FC236}">
                <a16:creationId xmlns:a16="http://schemas.microsoft.com/office/drawing/2014/main" id="{A1685D87-7BC8-CD4F-B71A-6EFBB9E01572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5996" y="54459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4C76FF3D-E342-6B44-9869-48410C0A9D94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396" y="55983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6" name="Bildobjekt 35">
            <a:extLst>
              <a:ext uri="{FF2B5EF4-FFF2-40B4-BE49-F238E27FC236}">
                <a16:creationId xmlns:a16="http://schemas.microsoft.com/office/drawing/2014/main" id="{FB80DE40-4BA3-5C49-B128-78A39B11373E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796" y="5750750"/>
            <a:ext cx="1360292" cy="1020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7" name="Bildobjekt 36">
            <a:extLst>
              <a:ext uri="{FF2B5EF4-FFF2-40B4-BE49-F238E27FC236}">
                <a16:creationId xmlns:a16="http://schemas.microsoft.com/office/drawing/2014/main" id="{9C15CB85-CB79-6348-AFD1-80D119CC5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2317">
            <a:off x="243840" y="5071873"/>
            <a:ext cx="615950" cy="539750"/>
          </a:xfrm>
          <a:prstGeom prst="rect">
            <a:avLst/>
          </a:prstGeom>
        </p:spPr>
      </p:pic>
      <p:sp>
        <p:nvSpPr>
          <p:cNvPr id="17" name="Höger 16">
            <a:extLst>
              <a:ext uri="{FF2B5EF4-FFF2-40B4-BE49-F238E27FC236}">
                <a16:creationId xmlns:a16="http://schemas.microsoft.com/office/drawing/2014/main" id="{0FFA2639-2B56-224B-991C-CA95D79DEB4B}"/>
              </a:ext>
            </a:extLst>
          </p:cNvPr>
          <p:cNvSpPr/>
          <p:nvPr/>
        </p:nvSpPr>
        <p:spPr>
          <a:xfrm>
            <a:off x="1073150" y="4828730"/>
            <a:ext cx="426740" cy="662509"/>
          </a:xfrm>
          <a:prstGeom prst="rightArrow">
            <a:avLst/>
          </a:prstGeom>
          <a:solidFill>
            <a:srgbClr val="2778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Höger 37">
            <a:extLst>
              <a:ext uri="{FF2B5EF4-FFF2-40B4-BE49-F238E27FC236}">
                <a16:creationId xmlns:a16="http://schemas.microsoft.com/office/drawing/2014/main" id="{4815EE6B-24C5-6C45-B27F-1109EBA0F880}"/>
              </a:ext>
            </a:extLst>
          </p:cNvPr>
          <p:cNvSpPr/>
          <p:nvPr/>
        </p:nvSpPr>
        <p:spPr>
          <a:xfrm>
            <a:off x="3064866" y="4800943"/>
            <a:ext cx="426740" cy="662509"/>
          </a:xfrm>
          <a:prstGeom prst="rightArrow">
            <a:avLst/>
          </a:prstGeom>
          <a:solidFill>
            <a:srgbClr val="2778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Höger 38">
            <a:extLst>
              <a:ext uri="{FF2B5EF4-FFF2-40B4-BE49-F238E27FC236}">
                <a16:creationId xmlns:a16="http://schemas.microsoft.com/office/drawing/2014/main" id="{2A769FE7-5B74-A147-BEDB-C85E9A71772D}"/>
              </a:ext>
            </a:extLst>
          </p:cNvPr>
          <p:cNvSpPr/>
          <p:nvPr/>
        </p:nvSpPr>
        <p:spPr>
          <a:xfrm>
            <a:off x="5868638" y="4800943"/>
            <a:ext cx="426740" cy="662509"/>
          </a:xfrm>
          <a:prstGeom prst="rightArrow">
            <a:avLst/>
          </a:prstGeom>
          <a:solidFill>
            <a:srgbClr val="2778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C8DE9EA4-0EC0-E24B-83FC-C01F0338B014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401" y="4653470"/>
            <a:ext cx="1269679" cy="95225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41" name="Höger 40">
            <a:extLst>
              <a:ext uri="{FF2B5EF4-FFF2-40B4-BE49-F238E27FC236}">
                <a16:creationId xmlns:a16="http://schemas.microsoft.com/office/drawing/2014/main" id="{050C7FE7-18B2-B944-AA0C-F6D06200388F}"/>
              </a:ext>
            </a:extLst>
          </p:cNvPr>
          <p:cNvSpPr/>
          <p:nvPr/>
        </p:nvSpPr>
        <p:spPr>
          <a:xfrm>
            <a:off x="7771930" y="4800943"/>
            <a:ext cx="426740" cy="662509"/>
          </a:xfrm>
          <a:prstGeom prst="rightArrow">
            <a:avLst/>
          </a:prstGeom>
          <a:solidFill>
            <a:srgbClr val="27788C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B213AC54-776F-2946-B911-683ED071B0B3}"/>
              </a:ext>
            </a:extLst>
          </p:cNvPr>
          <p:cNvSpPr txBox="1"/>
          <p:nvPr/>
        </p:nvSpPr>
        <p:spPr>
          <a:xfrm>
            <a:off x="8212322" y="4719448"/>
            <a:ext cx="6367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dirty="0">
                <a:solidFill>
                  <a:srgbClr val="27788C"/>
                </a:solidFill>
                <a:latin typeface="Avenir Book" panose="02000503020000020003" pitchFamily="2" charset="0"/>
              </a:rPr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3529572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Intressentintervjuer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8"/>
            <a:ext cx="7695450" cy="1837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00" dirty="0">
                <a:latin typeface="Avenir Book" panose="02000503020000020003" pitchFamily="2" charset="0"/>
              </a:rPr>
              <a:t>På en skala 1 – 10, i vilken utsträckning svarar innovationskontoret upp till era behov i det samarbete ni har?</a:t>
            </a:r>
          </a:p>
          <a:p>
            <a:pPr>
              <a:buFont typeface="+mj-lt"/>
              <a:buAutoNum type="arabicPeriod"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2F4EE679-C181-AD4E-965A-BEB9DCEE0490}"/>
              </a:ext>
            </a:extLst>
          </p:cNvPr>
          <p:cNvGrpSpPr/>
          <p:nvPr/>
        </p:nvGrpSpPr>
        <p:grpSpPr>
          <a:xfrm>
            <a:off x="651753" y="2093657"/>
            <a:ext cx="7840494" cy="1014663"/>
            <a:chOff x="457200" y="1507960"/>
            <a:chExt cx="7840494" cy="1014663"/>
          </a:xfrm>
        </p:grpSpPr>
        <p:sp>
          <p:nvSpPr>
            <p:cNvPr id="14" name="Rektangel med rundade hörn 13">
              <a:extLst>
                <a:ext uri="{FF2B5EF4-FFF2-40B4-BE49-F238E27FC236}">
                  <a16:creationId xmlns:a16="http://schemas.microsoft.com/office/drawing/2014/main" id="{4DCCCBB9-93A0-9844-B0D7-F1BFC33739A5}"/>
                </a:ext>
              </a:extLst>
            </p:cNvPr>
            <p:cNvSpPr/>
            <p:nvPr/>
          </p:nvSpPr>
          <p:spPr>
            <a:xfrm>
              <a:off x="457200" y="1507960"/>
              <a:ext cx="7665746" cy="481263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F0000"/>
                </a:gs>
                <a:gs pos="49000">
                  <a:srgbClr val="FFFF00"/>
                </a:gs>
                <a:gs pos="100000">
                  <a:srgbClr val="92D050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 dirty="0">
                <a:latin typeface="Avenir Book" panose="02000503020000020003" pitchFamily="2" charset="0"/>
              </a:endParaRPr>
            </a:p>
          </p:txBody>
        </p:sp>
        <p:sp>
          <p:nvSpPr>
            <p:cNvPr id="15" name="Platshållare för innehåll 12">
              <a:extLst>
                <a:ext uri="{FF2B5EF4-FFF2-40B4-BE49-F238E27FC236}">
                  <a16:creationId xmlns:a16="http://schemas.microsoft.com/office/drawing/2014/main" id="{E2649C6D-B31C-3F49-9FEB-E2ABFFAB3500}"/>
                </a:ext>
              </a:extLst>
            </p:cNvPr>
            <p:cNvSpPr txBox="1">
              <a:spLocks/>
            </p:cNvSpPr>
            <p:nvPr/>
          </p:nvSpPr>
          <p:spPr>
            <a:xfrm>
              <a:off x="725496" y="1560306"/>
              <a:ext cx="7387374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sv-SE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charset="2"/>
                <a:buNone/>
                <a:tabLst>
                  <a:tab pos="658813" algn="l"/>
                  <a:tab pos="1414463" algn="l"/>
                  <a:tab pos="2170113" algn="l"/>
                  <a:tab pos="2887663" algn="l"/>
                  <a:tab pos="3595688" algn="l"/>
                  <a:tab pos="4303713" algn="l"/>
                  <a:tab pos="5021263" algn="l"/>
                  <a:tab pos="5729288" algn="l"/>
                  <a:tab pos="6484938" algn="l"/>
                </a:tabLst>
              </a:pPr>
              <a:r>
                <a:rPr lang="sv-SE" sz="1800" b="1" dirty="0">
                  <a:latin typeface="Avenir Book" panose="02000503020000020003" pitchFamily="2" charset="0"/>
                </a:rPr>
                <a:t>1	2	3	4	5	6	7	8	9	10</a:t>
              </a:r>
            </a:p>
          </p:txBody>
        </p:sp>
        <p:sp>
          <p:nvSpPr>
            <p:cNvPr id="16" name="Platshållare för innehåll 12">
              <a:extLst>
                <a:ext uri="{FF2B5EF4-FFF2-40B4-BE49-F238E27FC236}">
                  <a16:creationId xmlns:a16="http://schemas.microsoft.com/office/drawing/2014/main" id="{37E24EB8-8090-0644-929A-84B2222BA479}"/>
                </a:ext>
              </a:extLst>
            </p:cNvPr>
            <p:cNvSpPr txBox="1">
              <a:spLocks/>
            </p:cNvSpPr>
            <p:nvPr/>
          </p:nvSpPr>
          <p:spPr>
            <a:xfrm>
              <a:off x="457200" y="1989223"/>
              <a:ext cx="7840494" cy="53340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sv-SE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charset="2"/>
                <a:buNone/>
                <a:tabLst>
                  <a:tab pos="658813" algn="l"/>
                  <a:tab pos="1414463" algn="l"/>
                  <a:tab pos="2170113" algn="l"/>
                  <a:tab pos="2887663" algn="l"/>
                  <a:tab pos="3595688" algn="l"/>
                  <a:tab pos="4303713" algn="l"/>
                  <a:tab pos="5021263" algn="l"/>
                  <a:tab pos="6794500" algn="l"/>
                </a:tabLst>
              </a:pPr>
              <a:r>
                <a:rPr lang="sv-SE" sz="1400" i="1" dirty="0">
                  <a:latin typeface="Avenir Book" panose="02000503020000020003" pitchFamily="2" charset="0"/>
                </a:rPr>
                <a:t>Inte alls								Helt</a:t>
              </a:r>
            </a:p>
          </p:txBody>
        </p:sp>
      </p:grpSp>
      <p:sp>
        <p:nvSpPr>
          <p:cNvPr id="10" name="Rektangel 9">
            <a:extLst>
              <a:ext uri="{FF2B5EF4-FFF2-40B4-BE49-F238E27FC236}">
                <a16:creationId xmlns:a16="http://schemas.microsoft.com/office/drawing/2014/main" id="{E8FD3FB7-52A6-C146-88F1-09676A250B7B}"/>
              </a:ext>
            </a:extLst>
          </p:cNvPr>
          <p:cNvSpPr/>
          <p:nvPr/>
        </p:nvSpPr>
        <p:spPr>
          <a:xfrm>
            <a:off x="707171" y="2980604"/>
            <a:ext cx="365760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latin typeface="Avenir Book" panose="02000503020000020003" pitchFamily="2" charset="0"/>
                <a:cs typeface="Arial" panose="020B0604020202020204" pitchFamily="34" charset="0"/>
              </a:rPr>
              <a:t>Vad föranleder denna nivå, och inte </a:t>
            </a:r>
            <a:r>
              <a:rPr lang="sv-SE" sz="1400" u="sng" dirty="0">
                <a:latin typeface="Avenir Book" panose="02000503020000020003" pitchFamily="2" charset="0"/>
                <a:cs typeface="Arial" panose="020B0604020202020204" pitchFamily="34" charset="0"/>
              </a:rPr>
              <a:t>en</a:t>
            </a:r>
            <a:r>
              <a:rPr lang="sv-SE" sz="1400" dirty="0">
                <a:latin typeface="Avenir Book" panose="02000503020000020003" pitchFamily="2" charset="0"/>
                <a:cs typeface="Arial" panose="020B0604020202020204" pitchFamily="34" charset="0"/>
              </a:rPr>
              <a:t> nivå lägre på skalan? </a:t>
            </a:r>
            <a:br>
              <a:rPr lang="sv-SE" sz="1400" dirty="0">
                <a:latin typeface="Avenir Book" panose="02000503020000020003" pitchFamily="2" charset="0"/>
                <a:cs typeface="Arial" panose="020B0604020202020204" pitchFamily="34" charset="0"/>
              </a:rPr>
            </a:br>
            <a:endParaRPr lang="sv-SE" sz="14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66108B3-C53B-5840-B0D7-6904E8745D1F}"/>
              </a:ext>
            </a:extLst>
          </p:cNvPr>
          <p:cNvSpPr/>
          <p:nvPr/>
        </p:nvSpPr>
        <p:spPr>
          <a:xfrm>
            <a:off x="4554897" y="2948417"/>
            <a:ext cx="3657599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sv-S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latin typeface="Avenir Book" panose="02000503020000020003" pitchFamily="2" charset="0"/>
                <a:cs typeface="Arial" panose="020B0604020202020204" pitchFamily="34" charset="0"/>
              </a:rPr>
              <a:t>Vad skulle motivera </a:t>
            </a:r>
            <a:r>
              <a:rPr lang="sv-SE" sz="1400" u="sng" dirty="0">
                <a:latin typeface="Avenir Book" panose="02000503020000020003" pitchFamily="2" charset="0"/>
                <a:cs typeface="Arial" panose="020B0604020202020204" pitchFamily="34" charset="0"/>
              </a:rPr>
              <a:t>en</a:t>
            </a:r>
            <a:r>
              <a:rPr lang="sv-SE" sz="1400" dirty="0">
                <a:latin typeface="Avenir Book" panose="02000503020000020003" pitchFamily="2" charset="0"/>
                <a:cs typeface="Arial" panose="020B0604020202020204" pitchFamily="34" charset="0"/>
              </a:rPr>
              <a:t> nivå högre, närmare 10? 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FA0E9E3C-E3BE-6D44-9E3A-373B0DA9E19E}"/>
              </a:ext>
            </a:extLst>
          </p:cNvPr>
          <p:cNvSpPr/>
          <p:nvPr/>
        </p:nvSpPr>
        <p:spPr>
          <a:xfrm>
            <a:off x="707171" y="2948417"/>
            <a:ext cx="3657600" cy="3084387"/>
          </a:xfrm>
          <a:prstGeom prst="rect">
            <a:avLst/>
          </a:prstGeom>
          <a:noFill/>
          <a:ln w="25400">
            <a:solidFill>
              <a:srgbClr val="2778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>
              <a:latin typeface="Avenir Book" panose="02000503020000020003" pitchFamily="2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B8B1EA9-233B-7E46-9C74-E0BA85914556}"/>
              </a:ext>
            </a:extLst>
          </p:cNvPr>
          <p:cNvSpPr/>
          <p:nvPr/>
        </p:nvSpPr>
        <p:spPr>
          <a:xfrm>
            <a:off x="4554896" y="2948417"/>
            <a:ext cx="3657600" cy="3084387"/>
          </a:xfrm>
          <a:prstGeom prst="rect">
            <a:avLst/>
          </a:prstGeom>
          <a:noFill/>
          <a:ln w="25400">
            <a:solidFill>
              <a:srgbClr val="2778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093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Utvecklingsområden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4" y="1335742"/>
            <a:ext cx="7853083" cy="4876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endParaRPr lang="sv-SE" sz="1800" dirty="0">
              <a:highlight>
                <a:srgbClr val="FFFF00"/>
              </a:highlight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endParaRPr lang="sv-SE" sz="1800" dirty="0">
              <a:highlight>
                <a:srgbClr val="FFFF00"/>
              </a:highlight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06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951</Words>
  <Application>Microsoft Macintosh PowerPoint</Application>
  <PresentationFormat>Bildspel på skärmen (4:3)</PresentationFormat>
  <Paragraphs>224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Wingdings</vt:lpstr>
      <vt:lpstr>Office-tema</vt:lpstr>
      <vt:lpstr>Vi bygger en intressentkarta!</vt:lpstr>
      <vt:lpstr>PowerPoint-presentation</vt:lpstr>
      <vt:lpstr>PowerPoint-presentation</vt:lpstr>
      <vt:lpstr>PowerPoint-presentation</vt:lpstr>
      <vt:lpstr>Hemuppgift</vt:lpstr>
      <vt:lpstr>Intressentintervjuer</vt:lpstr>
      <vt:lpstr>Utvecklingsområden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Kristian Wirsén</dc:creator>
  <cp:lastModifiedBy>Kristian Wirsén</cp:lastModifiedBy>
  <cp:revision>3</cp:revision>
  <dcterms:created xsi:type="dcterms:W3CDTF">2019-12-06T08:53:49Z</dcterms:created>
  <dcterms:modified xsi:type="dcterms:W3CDTF">2021-06-09T13:51:40Z</dcterms:modified>
</cp:coreProperties>
</file>